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8" r:id="rId7"/>
    <p:sldId id="269" r:id="rId8"/>
    <p:sldId id="261" r:id="rId9"/>
    <p:sldId id="270" r:id="rId10"/>
    <p:sldId id="262" r:id="rId11"/>
    <p:sldId id="263" r:id="rId12"/>
    <p:sldId id="272" r:id="rId13"/>
    <p:sldId id="274" r:id="rId14"/>
    <p:sldId id="275" r:id="rId15"/>
    <p:sldId id="276" r:id="rId16"/>
    <p:sldId id="277" r:id="rId17"/>
    <p:sldId id="273" r:id="rId18"/>
    <p:sldId id="278" r:id="rId19"/>
    <p:sldId id="264" r:id="rId20"/>
    <p:sldId id="266" r:id="rId21"/>
    <p:sldId id="265" r:id="rId22"/>
    <p:sldId id="267"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80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80058" y="702826"/>
            <a:ext cx="7756684" cy="1794748"/>
          </a:xfrm>
          <a:prstGeom prst="rect">
            <a:avLst/>
          </a:prstGeom>
          <a:noFill/>
          <a:ln/>
        </p:spPr>
        <p:txBody>
          <a:bodyPr wrap="square" rtlCol="0" anchor="t"/>
          <a:lstStyle/>
          <a:p>
            <a:pPr marL="0" indent="0">
              <a:lnSpc>
                <a:spcPts val="7067"/>
              </a:lnSpc>
              <a:buNone/>
            </a:pPr>
            <a:r>
              <a:rPr lang="en-US" sz="5653" dirty="0">
                <a:solidFill>
                  <a:srgbClr val="020202"/>
                </a:solidFill>
                <a:latin typeface="PT Serif" pitchFamily="34" charset="0"/>
                <a:ea typeface="PT Serif" pitchFamily="34" charset="-122"/>
                <a:cs typeface="PT Serif" pitchFamily="34" charset="-120"/>
              </a:rPr>
              <a:t>Vehicle Automation: CAN and IoT</a:t>
            </a:r>
            <a:endParaRPr lang="en-US" sz="5653" dirty="0"/>
          </a:p>
        </p:txBody>
      </p:sp>
      <p:sp>
        <p:nvSpPr>
          <p:cNvPr id="6" name="Text 3"/>
          <p:cNvSpPr/>
          <p:nvPr/>
        </p:nvSpPr>
        <p:spPr>
          <a:xfrm>
            <a:off x="6180058" y="2794754"/>
            <a:ext cx="7756684" cy="951548"/>
          </a:xfrm>
          <a:prstGeom prst="rect">
            <a:avLst/>
          </a:prstGeom>
          <a:noFill/>
          <a:ln/>
        </p:spPr>
        <p:txBody>
          <a:bodyPr wrap="square" rtlCol="0" anchor="t"/>
          <a:lstStyle/>
          <a:p>
            <a:pPr marL="0" indent="0">
              <a:lnSpc>
                <a:spcPts val="2497"/>
              </a:lnSpc>
              <a:buNone/>
            </a:pPr>
            <a:r>
              <a:rPr lang="en-US" sz="1561" dirty="0">
                <a:solidFill>
                  <a:srgbClr val="383838"/>
                </a:solidFill>
                <a:latin typeface="DM Sans" pitchFamily="34" charset="0"/>
                <a:ea typeface="DM Sans" pitchFamily="34" charset="-122"/>
                <a:cs typeface="DM Sans" pitchFamily="34" charset="-120"/>
              </a:rPr>
              <a:t> This presentation explores the integration of CAN (Controller Area Network) bus technology and the Internet of Things (IoT) to enable advanced vehicle automation features, such as automated wipers and air conditioning control.</a:t>
            </a:r>
            <a:endParaRPr lang="en-US" sz="1561" dirty="0"/>
          </a:p>
        </p:txBody>
      </p:sp>
      <p:sp>
        <p:nvSpPr>
          <p:cNvPr id="7" name="Text 4"/>
          <p:cNvSpPr/>
          <p:nvPr/>
        </p:nvSpPr>
        <p:spPr>
          <a:xfrm>
            <a:off x="6180058" y="3969187"/>
            <a:ext cx="7756684" cy="317183"/>
          </a:xfrm>
          <a:prstGeom prst="rect">
            <a:avLst/>
          </a:prstGeom>
          <a:noFill/>
          <a:ln/>
        </p:spPr>
        <p:txBody>
          <a:bodyPr wrap="none" rtlCol="0" anchor="t"/>
          <a:lstStyle/>
          <a:p>
            <a:pPr marL="0" indent="0">
              <a:lnSpc>
                <a:spcPts val="2497"/>
              </a:lnSpc>
              <a:buNone/>
            </a:pPr>
            <a:r>
              <a:rPr lang="en-US" sz="1561" dirty="0">
                <a:solidFill>
                  <a:srgbClr val="383838"/>
                </a:solidFill>
                <a:latin typeface="DM Sans" pitchFamily="34" charset="0"/>
                <a:ea typeface="DM Sans" pitchFamily="34" charset="-122"/>
                <a:cs typeface="DM Sans" pitchFamily="34" charset="-120"/>
              </a:rPr>
              <a:t>Presented by:</a:t>
            </a:r>
            <a:endParaRPr lang="en-US" sz="1561" dirty="0"/>
          </a:p>
        </p:txBody>
      </p:sp>
      <p:sp>
        <p:nvSpPr>
          <p:cNvPr id="8" name="Text 5"/>
          <p:cNvSpPr/>
          <p:nvPr/>
        </p:nvSpPr>
        <p:spPr>
          <a:xfrm>
            <a:off x="6180058" y="4509254"/>
            <a:ext cx="7756684" cy="317183"/>
          </a:xfrm>
          <a:prstGeom prst="rect">
            <a:avLst/>
          </a:prstGeom>
          <a:noFill/>
          <a:ln/>
        </p:spPr>
        <p:txBody>
          <a:bodyPr wrap="none" rtlCol="0" anchor="t"/>
          <a:lstStyle/>
          <a:p>
            <a:pPr marL="0" indent="0">
              <a:lnSpc>
                <a:spcPts val="2497"/>
              </a:lnSpc>
              <a:buNone/>
            </a:pPr>
            <a:r>
              <a:rPr lang="en-US" sz="1561" dirty="0">
                <a:solidFill>
                  <a:srgbClr val="383838"/>
                </a:solidFill>
                <a:latin typeface="DM Sans" pitchFamily="34" charset="0"/>
                <a:ea typeface="DM Sans" pitchFamily="34" charset="-122"/>
                <a:cs typeface="DM Sans" pitchFamily="34" charset="-120"/>
              </a:rPr>
              <a:t>Gurram Chandu - 240340130018</a:t>
            </a:r>
            <a:endParaRPr lang="en-US" sz="1561" dirty="0"/>
          </a:p>
        </p:txBody>
      </p:sp>
      <p:sp>
        <p:nvSpPr>
          <p:cNvPr id="9" name="Text 6"/>
          <p:cNvSpPr/>
          <p:nvPr/>
        </p:nvSpPr>
        <p:spPr>
          <a:xfrm>
            <a:off x="6180058" y="5049322"/>
            <a:ext cx="7756684" cy="317183"/>
          </a:xfrm>
          <a:prstGeom prst="rect">
            <a:avLst/>
          </a:prstGeom>
          <a:noFill/>
          <a:ln/>
        </p:spPr>
        <p:txBody>
          <a:bodyPr wrap="none" rtlCol="0" anchor="t"/>
          <a:lstStyle/>
          <a:p>
            <a:pPr marL="0" indent="0">
              <a:lnSpc>
                <a:spcPts val="2497"/>
              </a:lnSpc>
              <a:buNone/>
            </a:pPr>
            <a:r>
              <a:rPr lang="en-US" sz="1561" dirty="0">
                <a:solidFill>
                  <a:srgbClr val="383838"/>
                </a:solidFill>
                <a:latin typeface="DM Sans" pitchFamily="34" charset="0"/>
                <a:ea typeface="DM Sans" pitchFamily="34" charset="-122"/>
                <a:cs typeface="DM Sans" pitchFamily="34" charset="-120"/>
              </a:rPr>
              <a:t>Oindrilla Chakraborti - 240340130030</a:t>
            </a:r>
            <a:endParaRPr lang="en-US" sz="1561" dirty="0"/>
          </a:p>
        </p:txBody>
      </p:sp>
      <p:sp>
        <p:nvSpPr>
          <p:cNvPr id="10" name="Text 7"/>
          <p:cNvSpPr/>
          <p:nvPr/>
        </p:nvSpPr>
        <p:spPr>
          <a:xfrm>
            <a:off x="6180058" y="5589389"/>
            <a:ext cx="7756684" cy="317183"/>
          </a:xfrm>
          <a:prstGeom prst="rect">
            <a:avLst/>
          </a:prstGeom>
          <a:noFill/>
          <a:ln/>
        </p:spPr>
        <p:txBody>
          <a:bodyPr wrap="none" rtlCol="0" anchor="t"/>
          <a:lstStyle/>
          <a:p>
            <a:pPr marL="0" indent="0">
              <a:lnSpc>
                <a:spcPts val="2497"/>
              </a:lnSpc>
              <a:buNone/>
            </a:pPr>
            <a:r>
              <a:rPr lang="en-US" sz="1561" dirty="0">
                <a:solidFill>
                  <a:srgbClr val="383838"/>
                </a:solidFill>
                <a:latin typeface="DM Sans" pitchFamily="34" charset="0"/>
                <a:ea typeface="DM Sans" pitchFamily="34" charset="-122"/>
                <a:cs typeface="DM Sans" pitchFamily="34" charset="-120"/>
              </a:rPr>
              <a:t>Shubham Pujari - 240340130047</a:t>
            </a:r>
            <a:endParaRPr lang="en-US" sz="1561" dirty="0"/>
          </a:p>
        </p:txBody>
      </p:sp>
      <p:sp>
        <p:nvSpPr>
          <p:cNvPr id="11" name="Text 8"/>
          <p:cNvSpPr/>
          <p:nvPr/>
        </p:nvSpPr>
        <p:spPr>
          <a:xfrm>
            <a:off x="6180058" y="6129457"/>
            <a:ext cx="7756684" cy="317183"/>
          </a:xfrm>
          <a:prstGeom prst="rect">
            <a:avLst/>
          </a:prstGeom>
          <a:noFill/>
          <a:ln/>
        </p:spPr>
        <p:txBody>
          <a:bodyPr wrap="none" rtlCol="0" anchor="t"/>
          <a:lstStyle/>
          <a:p>
            <a:pPr marL="0" indent="0">
              <a:lnSpc>
                <a:spcPts val="2497"/>
              </a:lnSpc>
              <a:buNone/>
            </a:pPr>
            <a:r>
              <a:rPr lang="en-US" sz="1561" dirty="0">
                <a:solidFill>
                  <a:srgbClr val="383838"/>
                </a:solidFill>
                <a:latin typeface="DM Sans" pitchFamily="34" charset="0"/>
                <a:ea typeface="DM Sans" pitchFamily="34" charset="-122"/>
                <a:cs typeface="DM Sans" pitchFamily="34" charset="-120"/>
              </a:rPr>
              <a:t>Suhail Ok - 240340130048</a:t>
            </a:r>
            <a:endParaRPr lang="en-US" sz="1561" dirty="0"/>
          </a:p>
        </p:txBody>
      </p:sp>
      <p:sp>
        <p:nvSpPr>
          <p:cNvPr id="12" name="Text 9"/>
          <p:cNvSpPr/>
          <p:nvPr/>
        </p:nvSpPr>
        <p:spPr>
          <a:xfrm>
            <a:off x="6180058" y="6669524"/>
            <a:ext cx="7756684" cy="317183"/>
          </a:xfrm>
          <a:prstGeom prst="rect">
            <a:avLst/>
          </a:prstGeom>
          <a:noFill/>
          <a:ln/>
        </p:spPr>
        <p:txBody>
          <a:bodyPr wrap="none" rtlCol="0" anchor="t"/>
          <a:lstStyle/>
          <a:p>
            <a:pPr marL="0" indent="0">
              <a:lnSpc>
                <a:spcPts val="2497"/>
              </a:lnSpc>
              <a:buNone/>
            </a:pPr>
            <a:r>
              <a:rPr lang="en-US" sz="1561" dirty="0">
                <a:solidFill>
                  <a:srgbClr val="383838"/>
                </a:solidFill>
                <a:latin typeface="DM Sans" pitchFamily="34" charset="0"/>
                <a:ea typeface="DM Sans" pitchFamily="34" charset="-122"/>
                <a:cs typeface="DM Sans" pitchFamily="34" charset="-120"/>
              </a:rPr>
              <a:t>Vipul Surte - 240340130052</a:t>
            </a:r>
            <a:endParaRPr lang="en-US" sz="1561" dirty="0"/>
          </a:p>
        </p:txBody>
      </p:sp>
      <p:sp>
        <p:nvSpPr>
          <p:cNvPr id="13" name="Text 10"/>
          <p:cNvSpPr/>
          <p:nvPr/>
        </p:nvSpPr>
        <p:spPr>
          <a:xfrm>
            <a:off x="6180058" y="7209592"/>
            <a:ext cx="7756684" cy="317183"/>
          </a:xfrm>
          <a:prstGeom prst="rect">
            <a:avLst/>
          </a:prstGeom>
          <a:noFill/>
          <a:ln/>
        </p:spPr>
        <p:txBody>
          <a:bodyPr wrap="none" rtlCol="0" anchor="t"/>
          <a:lstStyle/>
          <a:p>
            <a:pPr marL="0" indent="0">
              <a:lnSpc>
                <a:spcPts val="2497"/>
              </a:lnSpc>
              <a:buNone/>
            </a:pPr>
            <a:endParaRPr lang="en-US" sz="156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93790" y="882015"/>
            <a:ext cx="5954197" cy="744260"/>
          </a:xfrm>
          <a:prstGeom prst="rect">
            <a:avLst/>
          </a:prstGeom>
          <a:noFill/>
          <a:ln/>
        </p:spPr>
        <p:txBody>
          <a:bodyPr wrap="none" rtlCol="0" anchor="t"/>
          <a:lstStyle/>
          <a:p>
            <a:pPr marL="0" indent="0">
              <a:lnSpc>
                <a:spcPts val="5860"/>
              </a:lnSpc>
              <a:buNone/>
            </a:pPr>
            <a:r>
              <a:rPr lang="en-US" sz="4688" dirty="0">
                <a:solidFill>
                  <a:srgbClr val="020202"/>
                </a:solidFill>
                <a:latin typeface="PT Serif" pitchFamily="34" charset="0"/>
                <a:ea typeface="PT Serif" pitchFamily="34" charset="-122"/>
                <a:cs typeface="PT Serif" pitchFamily="34" charset="-120"/>
              </a:rPr>
              <a:t>Components</a:t>
            </a:r>
            <a:endParaRPr lang="en-US" sz="4688" dirty="0"/>
          </a:p>
        </p:txBody>
      </p:sp>
      <p:sp>
        <p:nvSpPr>
          <p:cNvPr id="5" name="Text 3"/>
          <p:cNvSpPr/>
          <p:nvPr/>
        </p:nvSpPr>
        <p:spPr>
          <a:xfrm>
            <a:off x="793790" y="2079903"/>
            <a:ext cx="13042821" cy="362903"/>
          </a:xfrm>
          <a:prstGeom prst="rect">
            <a:avLst/>
          </a:prstGeom>
          <a:noFill/>
          <a:ln/>
        </p:spPr>
        <p:txBody>
          <a:bodyPr wrap="non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DHT11: A low-cost temperature and humidity sensor used for climate control systems.</a:t>
            </a:r>
            <a:endParaRPr lang="en-US" sz="1786" dirty="0"/>
          </a:p>
        </p:txBody>
      </p:sp>
      <p:sp>
        <p:nvSpPr>
          <p:cNvPr id="6" name="Text 4"/>
          <p:cNvSpPr/>
          <p:nvPr/>
        </p:nvSpPr>
        <p:spPr>
          <a:xfrm>
            <a:off x="793790" y="2697956"/>
            <a:ext cx="13042821" cy="725805"/>
          </a:xfrm>
          <a:prstGeom prst="rect">
            <a:avLst/>
          </a:prstGeom>
          <a:noFill/>
          <a:ln/>
        </p:spPr>
        <p:txBody>
          <a:bodyPr wrap="squar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ESP32 : An IoT microcontroller board featuring WiFi and Bluetooth connectivity for seamless data transmission and processing. It can be used for implementing various automation and control applications in smart vehicles.</a:t>
            </a:r>
            <a:endParaRPr lang="en-US" sz="1786" dirty="0"/>
          </a:p>
        </p:txBody>
      </p:sp>
      <p:sp>
        <p:nvSpPr>
          <p:cNvPr id="7" name="Text 5"/>
          <p:cNvSpPr/>
          <p:nvPr/>
        </p:nvSpPr>
        <p:spPr>
          <a:xfrm>
            <a:off x="793790" y="3678912"/>
            <a:ext cx="13042821" cy="362903"/>
          </a:xfrm>
          <a:prstGeom prst="rect">
            <a:avLst/>
          </a:prstGeom>
          <a:noFill/>
          <a:ln/>
        </p:spPr>
        <p:txBody>
          <a:bodyPr wrap="non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CAN Bus: A communication protocol used for transmitting data between vehicle components.</a:t>
            </a:r>
            <a:endParaRPr lang="en-US" sz="1786" dirty="0"/>
          </a:p>
        </p:txBody>
      </p:sp>
      <p:sp>
        <p:nvSpPr>
          <p:cNvPr id="8" name="Text 6"/>
          <p:cNvSpPr/>
          <p:nvPr/>
        </p:nvSpPr>
        <p:spPr>
          <a:xfrm>
            <a:off x="793790" y="4296966"/>
            <a:ext cx="13042821" cy="725805"/>
          </a:xfrm>
          <a:prstGeom prst="rect">
            <a:avLst/>
          </a:prstGeom>
          <a:noFill/>
          <a:ln/>
        </p:spPr>
        <p:txBody>
          <a:bodyPr wrap="squar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STM Microcontroller: A powerful and versatile microcontroller that can be used for controlling various vehicle systems, such as engine management and safety features.</a:t>
            </a:r>
            <a:endParaRPr lang="en-US" sz="1786" dirty="0"/>
          </a:p>
        </p:txBody>
      </p:sp>
      <p:sp>
        <p:nvSpPr>
          <p:cNvPr id="9" name="Text 7"/>
          <p:cNvSpPr/>
          <p:nvPr/>
        </p:nvSpPr>
        <p:spPr>
          <a:xfrm>
            <a:off x="793790" y="5277922"/>
            <a:ext cx="13042821" cy="725805"/>
          </a:xfrm>
          <a:prstGeom prst="rect">
            <a:avLst/>
          </a:prstGeom>
          <a:noFill/>
          <a:ln/>
        </p:spPr>
        <p:txBody>
          <a:bodyPr wrap="squar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Rain Sensor: A sensor that detects precipitation and can be used in automated windshield wiper systems to adjust the wiper speed based on rainfall intensity.</a:t>
            </a:r>
            <a:endParaRPr lang="en-US" sz="1786" dirty="0"/>
          </a:p>
        </p:txBody>
      </p:sp>
      <p:sp>
        <p:nvSpPr>
          <p:cNvPr id="10" name="Text 8"/>
          <p:cNvSpPr/>
          <p:nvPr/>
        </p:nvSpPr>
        <p:spPr>
          <a:xfrm>
            <a:off x="793790" y="6258878"/>
            <a:ext cx="13042821" cy="1088708"/>
          </a:xfrm>
          <a:prstGeom prst="rect">
            <a:avLst/>
          </a:prstGeom>
          <a:noFill/>
          <a:ln/>
        </p:spPr>
        <p:txBody>
          <a:bodyPr wrap="squar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Step Motor: A type of electric motor that can be used in vehicle automation systems for precise control of movement, such as opening and closing doors or adjusting seat positions. It works by converting electrical pulses into precise angular rotation, allowing for accurate positioning of mechanical components.</a:t>
            </a:r>
            <a:endParaRPr lang="en-US" sz="178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10510"/>
            <a:ext cx="14630400" cy="8229600"/>
          </a:xfrm>
          <a:prstGeom prst="rect">
            <a:avLst/>
          </a:prstGeom>
          <a:solidFill>
            <a:srgbClr val="FFFFFF"/>
          </a:solidFill>
          <a:ln/>
        </p:spPr>
      </p:sp>
      <p:sp>
        <p:nvSpPr>
          <p:cNvPr id="4" name="Text 2"/>
          <p:cNvSpPr/>
          <p:nvPr/>
        </p:nvSpPr>
        <p:spPr>
          <a:xfrm>
            <a:off x="793790" y="2245638"/>
            <a:ext cx="7698581" cy="744260"/>
          </a:xfrm>
          <a:prstGeom prst="rect">
            <a:avLst/>
          </a:prstGeom>
          <a:noFill/>
          <a:ln/>
        </p:spPr>
        <p:txBody>
          <a:bodyPr wrap="none" rtlCol="0" anchor="t"/>
          <a:lstStyle/>
          <a:p>
            <a:pPr marL="0" indent="0">
              <a:lnSpc>
                <a:spcPts val="5860"/>
              </a:lnSpc>
              <a:buNone/>
            </a:pPr>
            <a:r>
              <a:rPr lang="en-US" sz="4688" dirty="0">
                <a:solidFill>
                  <a:srgbClr val="020202"/>
                </a:solidFill>
                <a:latin typeface="PT Serif" pitchFamily="34" charset="0"/>
                <a:ea typeface="PT Serif" pitchFamily="34" charset="-122"/>
                <a:cs typeface="PT Serif" pitchFamily="34" charset="-120"/>
              </a:rPr>
              <a:t>DHT11</a:t>
            </a:r>
            <a:endParaRPr lang="en-US" sz="4688" dirty="0"/>
          </a:p>
        </p:txBody>
      </p:sp>
      <p:sp>
        <p:nvSpPr>
          <p:cNvPr id="5" name="Text 3"/>
          <p:cNvSpPr/>
          <p:nvPr/>
        </p:nvSpPr>
        <p:spPr>
          <a:xfrm>
            <a:off x="793790" y="3443526"/>
            <a:ext cx="13042821" cy="2540318"/>
          </a:xfrm>
          <a:prstGeom prst="rect">
            <a:avLst/>
          </a:prstGeom>
          <a:noFill/>
          <a:ln/>
        </p:spPr>
        <p:txBody>
          <a:bodyPr wrap="squar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Integration of additional sensors such as the DHT11 and rainwater sensor can enhance the capabilities of vehicle automation systems. The DHT11 can provide temperature and humidity readings for improved climate control, while the rainwater sensor can help detect and respond to road conditions during inclement weather. This integration further expands the potential applications of IoT technology in vehicles. Moreover, the integration of these additional sensors can also contribute to the safety of vehicle automation systems. By monitoring temperature and humidity levels, the DHT11 sensor can aid in preventing foggy windshields and provide a comfortable driving environment. Additionally, the rainwater sensor can assist in detecting slippery road conditions, allowing the automation system to adjust the vehicle's handling and braking accordingly.</a:t>
            </a:r>
            <a:endParaRPr lang="en-US" sz="178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24124" y="2094905"/>
            <a:ext cx="7468553" cy="2914650"/>
          </a:xfrm>
          <a:prstGeom prst="rect">
            <a:avLst/>
          </a:prstGeom>
          <a:noFill/>
          <a:ln/>
        </p:spPr>
        <p:txBody>
          <a:bodyPr wrap="square" rtlCol="0" anchor="t"/>
          <a:lstStyle/>
          <a:p>
            <a:pPr marL="0" indent="0">
              <a:lnSpc>
                <a:spcPts val="7650"/>
              </a:lnSpc>
              <a:buNone/>
            </a:pPr>
            <a:r>
              <a:rPr lang="en-US" sz="6120" dirty="0">
                <a:solidFill>
                  <a:srgbClr val="FFD9BE"/>
                </a:solidFill>
                <a:latin typeface="Quattrocento" pitchFamily="34" charset="0"/>
                <a:ea typeface="Quattrocento" pitchFamily="34" charset="-122"/>
                <a:cs typeface="Quattrocento" pitchFamily="34" charset="-120"/>
              </a:rPr>
              <a:t>Rainwater Sensor and Stepper Motor: A Powerful Duo</a:t>
            </a:r>
            <a:endParaRPr lang="en-US" sz="6120" dirty="0"/>
          </a:p>
        </p:txBody>
      </p:sp>
      <p:sp>
        <p:nvSpPr>
          <p:cNvPr id="6" name="Text 3"/>
          <p:cNvSpPr/>
          <p:nvPr/>
        </p:nvSpPr>
        <p:spPr>
          <a:xfrm>
            <a:off x="6324124" y="5368528"/>
            <a:ext cx="7468553" cy="766048"/>
          </a:xfrm>
          <a:prstGeom prst="rect">
            <a:avLst/>
          </a:prstGeom>
          <a:noFill/>
          <a:ln/>
        </p:spPr>
        <p:txBody>
          <a:bodyPr wrap="squar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An introduction to how rainwater sensors and stepper motors can be combined for smart irrigation systems.</a:t>
            </a:r>
            <a:endParaRPr lang="en-US" sz="188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5" name="Text 2"/>
          <p:cNvSpPr/>
          <p:nvPr/>
        </p:nvSpPr>
        <p:spPr>
          <a:xfrm>
            <a:off x="837724" y="3811905"/>
            <a:ext cx="8504396" cy="704017"/>
          </a:xfrm>
          <a:prstGeom prst="rect">
            <a:avLst/>
          </a:prstGeom>
          <a:noFill/>
          <a:ln/>
        </p:spPr>
        <p:txBody>
          <a:bodyPr wrap="none" rtlCol="0" anchor="t"/>
          <a:lstStyle/>
          <a:p>
            <a:pPr marL="0" indent="0">
              <a:lnSpc>
                <a:spcPts val="5544"/>
              </a:lnSpc>
              <a:buNone/>
            </a:pPr>
            <a:r>
              <a:rPr lang="en-US" sz="4435" dirty="0">
                <a:solidFill>
                  <a:srgbClr val="FFD9BE"/>
                </a:solidFill>
                <a:latin typeface="Quattrocento" pitchFamily="34" charset="0"/>
                <a:ea typeface="Quattrocento" pitchFamily="34" charset="-122"/>
                <a:cs typeface="Quattrocento" pitchFamily="34" charset="-120"/>
              </a:rPr>
              <a:t>How the Rainwater Sensor Works</a:t>
            </a:r>
            <a:endParaRPr lang="en-US" sz="4435" dirty="0"/>
          </a:p>
        </p:txBody>
      </p:sp>
      <p:sp>
        <p:nvSpPr>
          <p:cNvPr id="6" name="Shape 3"/>
          <p:cNvSpPr/>
          <p:nvPr/>
        </p:nvSpPr>
        <p:spPr>
          <a:xfrm>
            <a:off x="837724" y="5144095"/>
            <a:ext cx="538520" cy="538520"/>
          </a:xfrm>
          <a:prstGeom prst="roundRect">
            <a:avLst>
              <a:gd name="adj" fmla="val 6668"/>
            </a:avLst>
          </a:prstGeom>
          <a:solidFill>
            <a:srgbClr val="315251"/>
          </a:solidFill>
          <a:ln/>
        </p:spPr>
      </p:sp>
      <p:sp>
        <p:nvSpPr>
          <p:cNvPr id="7" name="Text 4"/>
          <p:cNvSpPr/>
          <p:nvPr/>
        </p:nvSpPr>
        <p:spPr>
          <a:xfrm>
            <a:off x="1047155" y="5244346"/>
            <a:ext cx="119658" cy="337899"/>
          </a:xfrm>
          <a:prstGeom prst="rect">
            <a:avLst/>
          </a:prstGeom>
          <a:noFill/>
          <a:ln/>
        </p:spPr>
        <p:txBody>
          <a:bodyPr wrap="none" rtlCol="0" anchor="t"/>
          <a:lstStyle/>
          <a:p>
            <a:pPr marL="0" indent="0" algn="ctr">
              <a:lnSpc>
                <a:spcPts val="2661"/>
              </a:lnSpc>
              <a:buNone/>
            </a:pPr>
            <a:r>
              <a:rPr lang="en-US" sz="2661" dirty="0">
                <a:solidFill>
                  <a:srgbClr val="F9EEE7"/>
                </a:solidFill>
                <a:latin typeface="Quattrocento" pitchFamily="34" charset="0"/>
                <a:ea typeface="Quattrocento" pitchFamily="34" charset="-122"/>
                <a:cs typeface="Quattrocento" pitchFamily="34" charset="-120"/>
              </a:rPr>
              <a:t>1</a:t>
            </a:r>
            <a:endParaRPr lang="en-US" sz="2661" dirty="0"/>
          </a:p>
        </p:txBody>
      </p:sp>
      <p:sp>
        <p:nvSpPr>
          <p:cNvPr id="8" name="Text 5"/>
          <p:cNvSpPr/>
          <p:nvPr/>
        </p:nvSpPr>
        <p:spPr>
          <a:xfrm>
            <a:off x="1615559" y="5144095"/>
            <a:ext cx="2816185" cy="351949"/>
          </a:xfrm>
          <a:prstGeom prst="rect">
            <a:avLst/>
          </a:prstGeom>
          <a:noFill/>
          <a:ln/>
        </p:spPr>
        <p:txBody>
          <a:bodyPr wrap="none" rtlCol="0" anchor="t"/>
          <a:lstStyle/>
          <a:p>
            <a:pPr marL="0" indent="0">
              <a:lnSpc>
                <a:spcPts val="2772"/>
              </a:lnSpc>
              <a:buNone/>
            </a:pPr>
            <a:r>
              <a:rPr lang="en-US" sz="2218" dirty="0">
                <a:solidFill>
                  <a:srgbClr val="F9EEE7"/>
                </a:solidFill>
                <a:latin typeface="Quattrocento" pitchFamily="34" charset="0"/>
                <a:ea typeface="Quattrocento" pitchFamily="34" charset="-122"/>
                <a:cs typeface="Quattrocento" pitchFamily="34" charset="-120"/>
              </a:rPr>
              <a:t>Detecting Rain</a:t>
            </a:r>
            <a:endParaRPr lang="en-US" sz="2218" dirty="0"/>
          </a:p>
        </p:txBody>
      </p:sp>
      <p:sp>
        <p:nvSpPr>
          <p:cNvPr id="9" name="Text 6"/>
          <p:cNvSpPr/>
          <p:nvPr/>
        </p:nvSpPr>
        <p:spPr>
          <a:xfrm>
            <a:off x="1615559" y="5639633"/>
            <a:ext cx="5579983" cy="383024"/>
          </a:xfrm>
          <a:prstGeom prst="rect">
            <a:avLst/>
          </a:prstGeom>
          <a:noFill/>
          <a:ln/>
        </p:spPr>
        <p:txBody>
          <a:bodyPr wrap="non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The sensor uses a conductive material.</a:t>
            </a:r>
            <a:endParaRPr lang="en-US" sz="1885" dirty="0"/>
          </a:p>
        </p:txBody>
      </p:sp>
      <p:sp>
        <p:nvSpPr>
          <p:cNvPr id="10" name="Shape 7"/>
          <p:cNvSpPr/>
          <p:nvPr/>
        </p:nvSpPr>
        <p:spPr>
          <a:xfrm>
            <a:off x="7434858" y="5144095"/>
            <a:ext cx="538520" cy="538520"/>
          </a:xfrm>
          <a:prstGeom prst="roundRect">
            <a:avLst>
              <a:gd name="adj" fmla="val 6668"/>
            </a:avLst>
          </a:prstGeom>
          <a:solidFill>
            <a:srgbClr val="315251"/>
          </a:solidFill>
          <a:ln/>
        </p:spPr>
      </p:sp>
      <p:sp>
        <p:nvSpPr>
          <p:cNvPr id="11" name="Text 8"/>
          <p:cNvSpPr/>
          <p:nvPr/>
        </p:nvSpPr>
        <p:spPr>
          <a:xfrm>
            <a:off x="7613452" y="5244346"/>
            <a:ext cx="181213" cy="337899"/>
          </a:xfrm>
          <a:prstGeom prst="rect">
            <a:avLst/>
          </a:prstGeom>
          <a:noFill/>
          <a:ln/>
        </p:spPr>
        <p:txBody>
          <a:bodyPr wrap="none" rtlCol="0" anchor="t"/>
          <a:lstStyle/>
          <a:p>
            <a:pPr marL="0" indent="0" algn="ctr">
              <a:lnSpc>
                <a:spcPts val="2661"/>
              </a:lnSpc>
              <a:buNone/>
            </a:pPr>
            <a:r>
              <a:rPr lang="en-US" sz="2661" dirty="0">
                <a:solidFill>
                  <a:srgbClr val="F9EEE7"/>
                </a:solidFill>
                <a:latin typeface="Quattrocento" pitchFamily="34" charset="0"/>
                <a:ea typeface="Quattrocento" pitchFamily="34" charset="-122"/>
                <a:cs typeface="Quattrocento" pitchFamily="34" charset="-120"/>
              </a:rPr>
              <a:t>2</a:t>
            </a:r>
            <a:endParaRPr lang="en-US" sz="2661" dirty="0"/>
          </a:p>
        </p:txBody>
      </p:sp>
      <p:sp>
        <p:nvSpPr>
          <p:cNvPr id="12" name="Text 9"/>
          <p:cNvSpPr/>
          <p:nvPr/>
        </p:nvSpPr>
        <p:spPr>
          <a:xfrm>
            <a:off x="8212693" y="5144095"/>
            <a:ext cx="2816185" cy="351949"/>
          </a:xfrm>
          <a:prstGeom prst="rect">
            <a:avLst/>
          </a:prstGeom>
          <a:noFill/>
          <a:ln/>
        </p:spPr>
        <p:txBody>
          <a:bodyPr wrap="none" rtlCol="0" anchor="t"/>
          <a:lstStyle/>
          <a:p>
            <a:pPr marL="0" indent="0">
              <a:lnSpc>
                <a:spcPts val="2772"/>
              </a:lnSpc>
              <a:buNone/>
            </a:pPr>
            <a:r>
              <a:rPr lang="en-US" sz="2218" dirty="0">
                <a:solidFill>
                  <a:srgbClr val="F9EEE7"/>
                </a:solidFill>
                <a:latin typeface="Quattrocento" pitchFamily="34" charset="0"/>
                <a:ea typeface="Quattrocento" pitchFamily="34" charset="-122"/>
                <a:cs typeface="Quattrocento" pitchFamily="34" charset="-120"/>
              </a:rPr>
              <a:t>Electrical Signal</a:t>
            </a:r>
            <a:endParaRPr lang="en-US" sz="2218" dirty="0"/>
          </a:p>
        </p:txBody>
      </p:sp>
      <p:sp>
        <p:nvSpPr>
          <p:cNvPr id="13" name="Text 10"/>
          <p:cNvSpPr/>
          <p:nvPr/>
        </p:nvSpPr>
        <p:spPr>
          <a:xfrm>
            <a:off x="8212693" y="5639633"/>
            <a:ext cx="5579983" cy="383024"/>
          </a:xfrm>
          <a:prstGeom prst="rect">
            <a:avLst/>
          </a:prstGeom>
          <a:noFill/>
          <a:ln/>
        </p:spPr>
        <p:txBody>
          <a:bodyPr wrap="non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Rain creates a circuit.</a:t>
            </a:r>
            <a:endParaRPr lang="en-US" sz="1885" dirty="0"/>
          </a:p>
        </p:txBody>
      </p:sp>
      <p:sp>
        <p:nvSpPr>
          <p:cNvPr id="14" name="Shape 11"/>
          <p:cNvSpPr/>
          <p:nvPr/>
        </p:nvSpPr>
        <p:spPr>
          <a:xfrm>
            <a:off x="837724" y="6531173"/>
            <a:ext cx="538520" cy="538520"/>
          </a:xfrm>
          <a:prstGeom prst="roundRect">
            <a:avLst>
              <a:gd name="adj" fmla="val 6668"/>
            </a:avLst>
          </a:prstGeom>
          <a:solidFill>
            <a:srgbClr val="315251"/>
          </a:solidFill>
          <a:ln/>
        </p:spPr>
      </p:sp>
      <p:sp>
        <p:nvSpPr>
          <p:cNvPr id="15" name="Text 12"/>
          <p:cNvSpPr/>
          <p:nvPr/>
        </p:nvSpPr>
        <p:spPr>
          <a:xfrm>
            <a:off x="1015008" y="6631424"/>
            <a:ext cx="183833" cy="337899"/>
          </a:xfrm>
          <a:prstGeom prst="rect">
            <a:avLst/>
          </a:prstGeom>
          <a:noFill/>
          <a:ln/>
        </p:spPr>
        <p:txBody>
          <a:bodyPr wrap="none" rtlCol="0" anchor="t"/>
          <a:lstStyle/>
          <a:p>
            <a:pPr marL="0" indent="0" algn="ctr">
              <a:lnSpc>
                <a:spcPts val="2661"/>
              </a:lnSpc>
              <a:buNone/>
            </a:pPr>
            <a:r>
              <a:rPr lang="en-US" sz="2661" dirty="0">
                <a:solidFill>
                  <a:srgbClr val="F9EEE7"/>
                </a:solidFill>
                <a:latin typeface="Quattrocento" pitchFamily="34" charset="0"/>
                <a:ea typeface="Quattrocento" pitchFamily="34" charset="-122"/>
                <a:cs typeface="Quattrocento" pitchFamily="34" charset="-120"/>
              </a:rPr>
              <a:t>3</a:t>
            </a:r>
            <a:endParaRPr lang="en-US" sz="2661" dirty="0"/>
          </a:p>
        </p:txBody>
      </p:sp>
      <p:sp>
        <p:nvSpPr>
          <p:cNvPr id="16" name="Text 13"/>
          <p:cNvSpPr/>
          <p:nvPr/>
        </p:nvSpPr>
        <p:spPr>
          <a:xfrm>
            <a:off x="1615559" y="6531173"/>
            <a:ext cx="2816185" cy="351949"/>
          </a:xfrm>
          <a:prstGeom prst="rect">
            <a:avLst/>
          </a:prstGeom>
          <a:noFill/>
          <a:ln/>
        </p:spPr>
        <p:txBody>
          <a:bodyPr wrap="none" rtlCol="0" anchor="t"/>
          <a:lstStyle/>
          <a:p>
            <a:pPr marL="0" indent="0">
              <a:lnSpc>
                <a:spcPts val="2772"/>
              </a:lnSpc>
              <a:buNone/>
            </a:pPr>
            <a:r>
              <a:rPr lang="en-US" sz="2218" dirty="0">
                <a:solidFill>
                  <a:srgbClr val="F9EEE7"/>
                </a:solidFill>
                <a:latin typeface="Quattrocento" pitchFamily="34" charset="0"/>
                <a:ea typeface="Quattrocento" pitchFamily="34" charset="-122"/>
                <a:cs typeface="Quattrocento" pitchFamily="34" charset="-120"/>
              </a:rPr>
              <a:t>Output Signal</a:t>
            </a:r>
            <a:endParaRPr lang="en-US" sz="2218" dirty="0"/>
          </a:p>
        </p:txBody>
      </p:sp>
      <p:sp>
        <p:nvSpPr>
          <p:cNvPr id="17" name="Text 14"/>
          <p:cNvSpPr/>
          <p:nvPr/>
        </p:nvSpPr>
        <p:spPr>
          <a:xfrm>
            <a:off x="1615559" y="7026712"/>
            <a:ext cx="5579983" cy="383024"/>
          </a:xfrm>
          <a:prstGeom prst="rect">
            <a:avLst/>
          </a:prstGeom>
          <a:noFill/>
          <a:ln/>
        </p:spPr>
        <p:txBody>
          <a:bodyPr wrap="non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Indicates when it's raining.</a:t>
            </a:r>
            <a:endParaRPr lang="en-US" sz="1885" dirty="0"/>
          </a:p>
        </p:txBody>
      </p:sp>
      <p:sp>
        <p:nvSpPr>
          <p:cNvPr id="18" name="Shape 15"/>
          <p:cNvSpPr/>
          <p:nvPr/>
        </p:nvSpPr>
        <p:spPr>
          <a:xfrm>
            <a:off x="7434858" y="6531173"/>
            <a:ext cx="538520" cy="538520"/>
          </a:xfrm>
          <a:prstGeom prst="roundRect">
            <a:avLst>
              <a:gd name="adj" fmla="val 6668"/>
            </a:avLst>
          </a:prstGeom>
          <a:solidFill>
            <a:srgbClr val="315251"/>
          </a:solidFill>
          <a:ln/>
        </p:spPr>
      </p:sp>
      <p:sp>
        <p:nvSpPr>
          <p:cNvPr id="19" name="Text 16"/>
          <p:cNvSpPr/>
          <p:nvPr/>
        </p:nvSpPr>
        <p:spPr>
          <a:xfrm>
            <a:off x="7618214" y="6631424"/>
            <a:ext cx="171688" cy="337899"/>
          </a:xfrm>
          <a:prstGeom prst="rect">
            <a:avLst/>
          </a:prstGeom>
          <a:noFill/>
          <a:ln/>
        </p:spPr>
        <p:txBody>
          <a:bodyPr wrap="none" rtlCol="0" anchor="t"/>
          <a:lstStyle/>
          <a:p>
            <a:pPr marL="0" indent="0" algn="ctr">
              <a:lnSpc>
                <a:spcPts val="2661"/>
              </a:lnSpc>
              <a:buNone/>
            </a:pPr>
            <a:r>
              <a:rPr lang="en-US" sz="2661" dirty="0">
                <a:solidFill>
                  <a:srgbClr val="F9EEE7"/>
                </a:solidFill>
                <a:latin typeface="Quattrocento" pitchFamily="34" charset="0"/>
                <a:ea typeface="Quattrocento" pitchFamily="34" charset="-122"/>
                <a:cs typeface="Quattrocento" pitchFamily="34" charset="-120"/>
              </a:rPr>
              <a:t>4</a:t>
            </a:r>
            <a:endParaRPr lang="en-US" sz="2661" dirty="0"/>
          </a:p>
        </p:txBody>
      </p:sp>
      <p:sp>
        <p:nvSpPr>
          <p:cNvPr id="20" name="Text 17"/>
          <p:cNvSpPr/>
          <p:nvPr/>
        </p:nvSpPr>
        <p:spPr>
          <a:xfrm>
            <a:off x="8212693" y="6531173"/>
            <a:ext cx="2816185" cy="351949"/>
          </a:xfrm>
          <a:prstGeom prst="rect">
            <a:avLst/>
          </a:prstGeom>
          <a:noFill/>
          <a:ln/>
        </p:spPr>
        <p:txBody>
          <a:bodyPr wrap="none" rtlCol="0" anchor="t"/>
          <a:lstStyle/>
          <a:p>
            <a:pPr marL="0" indent="0">
              <a:lnSpc>
                <a:spcPts val="2772"/>
              </a:lnSpc>
              <a:buNone/>
            </a:pPr>
            <a:r>
              <a:rPr lang="en-US" sz="2218" dirty="0">
                <a:solidFill>
                  <a:srgbClr val="F9EEE7"/>
                </a:solidFill>
                <a:latin typeface="Quattrocento" pitchFamily="34" charset="0"/>
                <a:ea typeface="Quattrocento" pitchFamily="34" charset="-122"/>
                <a:cs typeface="Quattrocento" pitchFamily="34" charset="-120"/>
              </a:rPr>
              <a:t>Reliable Data</a:t>
            </a:r>
            <a:endParaRPr lang="en-US" sz="2218" dirty="0"/>
          </a:p>
        </p:txBody>
      </p:sp>
      <p:sp>
        <p:nvSpPr>
          <p:cNvPr id="21" name="Text 18"/>
          <p:cNvSpPr/>
          <p:nvPr/>
        </p:nvSpPr>
        <p:spPr>
          <a:xfrm>
            <a:off x="8212693" y="7026712"/>
            <a:ext cx="5579983" cy="383024"/>
          </a:xfrm>
          <a:prstGeom prst="rect">
            <a:avLst/>
          </a:prstGeom>
          <a:noFill/>
          <a:ln/>
        </p:spPr>
        <p:txBody>
          <a:bodyPr wrap="non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Accurate and timely rain detection.</a:t>
            </a:r>
            <a:endParaRPr lang="en-US" sz="188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sp>
        <p:nvSpPr>
          <p:cNvPr id="4" name="Text 2"/>
          <p:cNvSpPr/>
          <p:nvPr/>
        </p:nvSpPr>
        <p:spPr>
          <a:xfrm>
            <a:off x="837724" y="2186583"/>
            <a:ext cx="6003965" cy="704017"/>
          </a:xfrm>
          <a:prstGeom prst="rect">
            <a:avLst/>
          </a:prstGeom>
          <a:noFill/>
          <a:ln/>
        </p:spPr>
        <p:txBody>
          <a:bodyPr wrap="none" rtlCol="0" anchor="t"/>
          <a:lstStyle/>
          <a:p>
            <a:pPr marL="0" indent="0">
              <a:lnSpc>
                <a:spcPts val="5544"/>
              </a:lnSpc>
              <a:buNone/>
            </a:pPr>
            <a:r>
              <a:rPr lang="en-US" sz="4435" dirty="0">
                <a:solidFill>
                  <a:srgbClr val="FFD9BE"/>
                </a:solidFill>
                <a:latin typeface="Quattrocento" pitchFamily="34" charset="0"/>
                <a:ea typeface="Quattrocento" pitchFamily="34" charset="-122"/>
                <a:cs typeface="Quattrocento" pitchFamily="34" charset="-120"/>
              </a:rPr>
              <a:t>The Comparator Circuit</a:t>
            </a:r>
            <a:endParaRPr lang="en-US" sz="4435" dirty="0"/>
          </a:p>
        </p:txBody>
      </p:sp>
      <p:sp>
        <p:nvSpPr>
          <p:cNvPr id="5" name="Text 3"/>
          <p:cNvSpPr/>
          <p:nvPr/>
        </p:nvSpPr>
        <p:spPr>
          <a:xfrm>
            <a:off x="837724" y="3488888"/>
            <a:ext cx="2816185" cy="351949"/>
          </a:xfrm>
          <a:prstGeom prst="rect">
            <a:avLst/>
          </a:prstGeom>
          <a:noFill/>
          <a:ln/>
        </p:spPr>
        <p:txBody>
          <a:bodyPr wrap="none" rtlCol="0" anchor="t"/>
          <a:lstStyle/>
          <a:p>
            <a:pPr marL="0" indent="0">
              <a:lnSpc>
                <a:spcPts val="2772"/>
              </a:lnSpc>
              <a:buNone/>
            </a:pPr>
            <a:r>
              <a:rPr lang="en-US" sz="2218" dirty="0">
                <a:solidFill>
                  <a:srgbClr val="FFD9BE"/>
                </a:solidFill>
                <a:latin typeface="Quattrocento" pitchFamily="34" charset="0"/>
                <a:ea typeface="Quattrocento" pitchFamily="34" charset="-122"/>
                <a:cs typeface="Quattrocento" pitchFamily="34" charset="-120"/>
              </a:rPr>
              <a:t>Comparator's Role</a:t>
            </a:r>
            <a:endParaRPr lang="en-US" sz="2218" dirty="0"/>
          </a:p>
        </p:txBody>
      </p:sp>
      <p:sp>
        <p:nvSpPr>
          <p:cNvPr id="6" name="Text 4"/>
          <p:cNvSpPr/>
          <p:nvPr/>
        </p:nvSpPr>
        <p:spPr>
          <a:xfrm>
            <a:off x="837724" y="4080153"/>
            <a:ext cx="3928586" cy="383024"/>
          </a:xfrm>
          <a:prstGeom prst="rect">
            <a:avLst/>
          </a:prstGeom>
          <a:noFill/>
          <a:ln/>
        </p:spPr>
        <p:txBody>
          <a:bodyPr wrap="non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Compares two input voltages.</a:t>
            </a:r>
            <a:endParaRPr lang="en-US" sz="1885" dirty="0"/>
          </a:p>
        </p:txBody>
      </p:sp>
      <p:sp>
        <p:nvSpPr>
          <p:cNvPr id="7" name="Text 5"/>
          <p:cNvSpPr/>
          <p:nvPr/>
        </p:nvSpPr>
        <p:spPr>
          <a:xfrm>
            <a:off x="837724" y="4678561"/>
            <a:ext cx="3928586" cy="383024"/>
          </a:xfrm>
          <a:prstGeom prst="rect">
            <a:avLst/>
          </a:prstGeom>
          <a:noFill/>
          <a:ln/>
        </p:spPr>
        <p:txBody>
          <a:bodyPr wrap="non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Determines which voltage is higher.</a:t>
            </a:r>
            <a:endParaRPr lang="en-US" sz="1885" dirty="0"/>
          </a:p>
        </p:txBody>
      </p:sp>
      <p:sp>
        <p:nvSpPr>
          <p:cNvPr id="8" name="Text 6"/>
          <p:cNvSpPr/>
          <p:nvPr/>
        </p:nvSpPr>
        <p:spPr>
          <a:xfrm>
            <a:off x="5357813" y="3488888"/>
            <a:ext cx="2816185" cy="351949"/>
          </a:xfrm>
          <a:prstGeom prst="rect">
            <a:avLst/>
          </a:prstGeom>
          <a:noFill/>
          <a:ln/>
        </p:spPr>
        <p:txBody>
          <a:bodyPr wrap="none" rtlCol="0" anchor="t"/>
          <a:lstStyle/>
          <a:p>
            <a:pPr marL="0" indent="0">
              <a:lnSpc>
                <a:spcPts val="2772"/>
              </a:lnSpc>
              <a:buNone/>
            </a:pPr>
            <a:r>
              <a:rPr lang="en-US" sz="2218" dirty="0">
                <a:solidFill>
                  <a:srgbClr val="FFD9BE"/>
                </a:solidFill>
                <a:latin typeface="Quattrocento" pitchFamily="34" charset="0"/>
                <a:ea typeface="Quattrocento" pitchFamily="34" charset="-122"/>
                <a:cs typeface="Quattrocento" pitchFamily="34" charset="-120"/>
              </a:rPr>
              <a:t>Sensor Input</a:t>
            </a:r>
            <a:endParaRPr lang="en-US" sz="2218" dirty="0"/>
          </a:p>
        </p:txBody>
      </p:sp>
      <p:sp>
        <p:nvSpPr>
          <p:cNvPr id="9" name="Text 7"/>
          <p:cNvSpPr/>
          <p:nvPr/>
        </p:nvSpPr>
        <p:spPr>
          <a:xfrm>
            <a:off x="5357813" y="4080153"/>
            <a:ext cx="3928586" cy="766048"/>
          </a:xfrm>
          <a:prstGeom prst="rect">
            <a:avLst/>
          </a:prstGeom>
          <a:noFill/>
          <a:ln/>
        </p:spPr>
        <p:txBody>
          <a:bodyPr wrap="squar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Connected to the comparator's negative input.</a:t>
            </a:r>
            <a:endParaRPr lang="en-US" sz="1885" dirty="0"/>
          </a:p>
        </p:txBody>
      </p:sp>
      <p:sp>
        <p:nvSpPr>
          <p:cNvPr id="10" name="Text 8"/>
          <p:cNvSpPr/>
          <p:nvPr/>
        </p:nvSpPr>
        <p:spPr>
          <a:xfrm>
            <a:off x="5357813" y="5061585"/>
            <a:ext cx="3928586" cy="766048"/>
          </a:xfrm>
          <a:prstGeom prst="rect">
            <a:avLst/>
          </a:prstGeom>
          <a:noFill/>
          <a:ln/>
        </p:spPr>
        <p:txBody>
          <a:bodyPr wrap="squar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Provides voltage information about rainfall.</a:t>
            </a:r>
            <a:endParaRPr lang="en-US" sz="1885" dirty="0"/>
          </a:p>
        </p:txBody>
      </p:sp>
      <p:sp>
        <p:nvSpPr>
          <p:cNvPr id="11" name="Text 9"/>
          <p:cNvSpPr/>
          <p:nvPr/>
        </p:nvSpPr>
        <p:spPr>
          <a:xfrm>
            <a:off x="9877901" y="3488888"/>
            <a:ext cx="2816185" cy="351949"/>
          </a:xfrm>
          <a:prstGeom prst="rect">
            <a:avLst/>
          </a:prstGeom>
          <a:noFill/>
          <a:ln/>
        </p:spPr>
        <p:txBody>
          <a:bodyPr wrap="none" rtlCol="0" anchor="t"/>
          <a:lstStyle/>
          <a:p>
            <a:pPr marL="0" indent="0">
              <a:lnSpc>
                <a:spcPts val="2772"/>
              </a:lnSpc>
              <a:buNone/>
            </a:pPr>
            <a:r>
              <a:rPr lang="en-US" sz="2218" dirty="0">
                <a:solidFill>
                  <a:srgbClr val="FFD9BE"/>
                </a:solidFill>
                <a:latin typeface="Quattrocento" pitchFamily="34" charset="0"/>
                <a:ea typeface="Quattrocento" pitchFamily="34" charset="-122"/>
                <a:cs typeface="Quattrocento" pitchFamily="34" charset="-120"/>
              </a:rPr>
              <a:t>Reference Voltage</a:t>
            </a:r>
            <a:endParaRPr lang="en-US" sz="2218" dirty="0"/>
          </a:p>
        </p:txBody>
      </p:sp>
      <p:sp>
        <p:nvSpPr>
          <p:cNvPr id="12" name="Text 10"/>
          <p:cNvSpPr/>
          <p:nvPr/>
        </p:nvSpPr>
        <p:spPr>
          <a:xfrm>
            <a:off x="9877901" y="4080153"/>
            <a:ext cx="3928586" cy="766048"/>
          </a:xfrm>
          <a:prstGeom prst="rect">
            <a:avLst/>
          </a:prstGeom>
          <a:noFill/>
          <a:ln/>
        </p:spPr>
        <p:txBody>
          <a:bodyPr wrap="squar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Connected to the comparator's positive input.</a:t>
            </a:r>
            <a:endParaRPr lang="en-US" sz="1885" dirty="0"/>
          </a:p>
        </p:txBody>
      </p:sp>
      <p:sp>
        <p:nvSpPr>
          <p:cNvPr id="13" name="Text 11"/>
          <p:cNvSpPr/>
          <p:nvPr/>
        </p:nvSpPr>
        <p:spPr>
          <a:xfrm>
            <a:off x="9877901" y="5061585"/>
            <a:ext cx="3928586" cy="383024"/>
          </a:xfrm>
          <a:prstGeom prst="rect">
            <a:avLst/>
          </a:prstGeom>
          <a:noFill/>
          <a:ln/>
        </p:spPr>
        <p:txBody>
          <a:bodyPr wrap="none" rtlCol="0" anchor="t"/>
          <a:lstStyle/>
          <a:p>
            <a:pPr marL="0" indent="0">
              <a:lnSpc>
                <a:spcPts val="3016"/>
              </a:lnSpc>
              <a:buNone/>
            </a:pPr>
            <a:r>
              <a:rPr lang="en-US" sz="1885" dirty="0">
                <a:solidFill>
                  <a:srgbClr val="F9EEE7"/>
                </a:solidFill>
                <a:latin typeface="Quattrocento" pitchFamily="34" charset="0"/>
                <a:ea typeface="Quattrocento" pitchFamily="34" charset="-122"/>
                <a:cs typeface="Quattrocento" pitchFamily="34" charset="-120"/>
              </a:rPr>
              <a:t>Sets the threshold for the sensor.</a:t>
            </a:r>
            <a:endParaRPr lang="en-US" sz="188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80693" y="614720"/>
            <a:ext cx="7582614" cy="1312069"/>
          </a:xfrm>
          <a:prstGeom prst="rect">
            <a:avLst/>
          </a:prstGeom>
          <a:noFill/>
          <a:ln/>
        </p:spPr>
        <p:txBody>
          <a:bodyPr wrap="square" rtlCol="0" anchor="t"/>
          <a:lstStyle/>
          <a:p>
            <a:pPr marL="0" indent="0">
              <a:lnSpc>
                <a:spcPts val="5166"/>
              </a:lnSpc>
              <a:buNone/>
            </a:pPr>
            <a:r>
              <a:rPr lang="en-US" sz="4133" dirty="0">
                <a:solidFill>
                  <a:srgbClr val="FFD9BE"/>
                </a:solidFill>
                <a:latin typeface="Quattrocento" pitchFamily="34" charset="0"/>
                <a:ea typeface="Quattrocento" pitchFamily="34" charset="-122"/>
                <a:cs typeface="Quattrocento" pitchFamily="34" charset="-120"/>
              </a:rPr>
              <a:t>Stepper Motor: Principles and Applications</a:t>
            </a:r>
            <a:endParaRPr lang="en-US" sz="4133" dirty="0"/>
          </a:p>
        </p:txBody>
      </p:sp>
      <p:pic>
        <p:nvPicPr>
          <p:cNvPr id="6" name="Image 1" descr="preencoded.png"/>
          <p:cNvPicPr>
            <a:picLocks noChangeAspect="1"/>
          </p:cNvPicPr>
          <p:nvPr/>
        </p:nvPicPr>
        <p:blipFill>
          <a:blip r:embed="rId4"/>
          <a:stretch>
            <a:fillRect/>
          </a:stretch>
        </p:blipFill>
        <p:spPr>
          <a:xfrm>
            <a:off x="780693" y="2261354"/>
            <a:ext cx="1115258" cy="1784509"/>
          </a:xfrm>
          <a:prstGeom prst="rect">
            <a:avLst/>
          </a:prstGeom>
        </p:spPr>
      </p:pic>
      <p:sp>
        <p:nvSpPr>
          <p:cNvPr id="7" name="Text 3"/>
          <p:cNvSpPr/>
          <p:nvPr/>
        </p:nvSpPr>
        <p:spPr>
          <a:xfrm>
            <a:off x="2230517" y="2484358"/>
            <a:ext cx="2624257" cy="328017"/>
          </a:xfrm>
          <a:prstGeom prst="rect">
            <a:avLst/>
          </a:prstGeom>
          <a:noFill/>
          <a:ln/>
        </p:spPr>
        <p:txBody>
          <a:bodyPr wrap="none" rtlCol="0" anchor="t"/>
          <a:lstStyle/>
          <a:p>
            <a:pPr marL="0" indent="0" algn="l">
              <a:lnSpc>
                <a:spcPts val="2583"/>
              </a:lnSpc>
              <a:buNone/>
            </a:pPr>
            <a:r>
              <a:rPr lang="en-US" sz="2066" dirty="0">
                <a:solidFill>
                  <a:srgbClr val="F9EEE7"/>
                </a:solidFill>
                <a:latin typeface="Quattrocento" pitchFamily="34" charset="0"/>
                <a:ea typeface="Quattrocento" pitchFamily="34" charset="-122"/>
                <a:cs typeface="Quattrocento" pitchFamily="34" charset="-120"/>
              </a:rPr>
              <a:t>Precise Movement</a:t>
            </a:r>
            <a:endParaRPr lang="en-US" sz="2066" dirty="0"/>
          </a:p>
        </p:txBody>
      </p:sp>
      <p:sp>
        <p:nvSpPr>
          <p:cNvPr id="8" name="Text 4"/>
          <p:cNvSpPr/>
          <p:nvPr/>
        </p:nvSpPr>
        <p:spPr>
          <a:xfrm>
            <a:off x="2230517" y="2946202"/>
            <a:ext cx="6132790" cy="356949"/>
          </a:xfrm>
          <a:prstGeom prst="rect">
            <a:avLst/>
          </a:prstGeom>
          <a:noFill/>
          <a:ln/>
        </p:spPr>
        <p:txBody>
          <a:bodyPr wrap="none" rtlCol="0" anchor="t"/>
          <a:lstStyle/>
          <a:p>
            <a:pPr marL="0" indent="0" algn="l">
              <a:lnSpc>
                <a:spcPts val="2810"/>
              </a:lnSpc>
              <a:buNone/>
            </a:pPr>
            <a:r>
              <a:rPr lang="en-US" sz="1756" dirty="0">
                <a:solidFill>
                  <a:srgbClr val="F9EEE7"/>
                </a:solidFill>
                <a:latin typeface="Quattrocento" pitchFamily="34" charset="0"/>
                <a:ea typeface="Quattrocento" pitchFamily="34" charset="-122"/>
                <a:cs typeface="Quattrocento" pitchFamily="34" charset="-120"/>
              </a:rPr>
              <a:t>Rotates in steps.</a:t>
            </a:r>
            <a:endParaRPr lang="en-US" sz="1756" dirty="0"/>
          </a:p>
        </p:txBody>
      </p:sp>
      <p:pic>
        <p:nvPicPr>
          <p:cNvPr id="9" name="Image 2" descr="preencoded.png"/>
          <p:cNvPicPr>
            <a:picLocks noChangeAspect="1"/>
          </p:cNvPicPr>
          <p:nvPr/>
        </p:nvPicPr>
        <p:blipFill>
          <a:blip r:embed="rId5"/>
          <a:stretch>
            <a:fillRect/>
          </a:stretch>
        </p:blipFill>
        <p:spPr>
          <a:xfrm>
            <a:off x="780693" y="4045863"/>
            <a:ext cx="1115258" cy="1784509"/>
          </a:xfrm>
          <a:prstGeom prst="rect">
            <a:avLst/>
          </a:prstGeom>
        </p:spPr>
      </p:pic>
      <p:sp>
        <p:nvSpPr>
          <p:cNvPr id="10" name="Text 5"/>
          <p:cNvSpPr/>
          <p:nvPr/>
        </p:nvSpPr>
        <p:spPr>
          <a:xfrm>
            <a:off x="2230517" y="4268867"/>
            <a:ext cx="2624257" cy="328017"/>
          </a:xfrm>
          <a:prstGeom prst="rect">
            <a:avLst/>
          </a:prstGeom>
          <a:noFill/>
          <a:ln/>
        </p:spPr>
        <p:txBody>
          <a:bodyPr wrap="none" rtlCol="0" anchor="t"/>
          <a:lstStyle/>
          <a:p>
            <a:pPr marL="0" indent="0" algn="l">
              <a:lnSpc>
                <a:spcPts val="2583"/>
              </a:lnSpc>
              <a:buNone/>
            </a:pPr>
            <a:r>
              <a:rPr lang="en-US" sz="2066" dirty="0">
                <a:solidFill>
                  <a:srgbClr val="F9EEE7"/>
                </a:solidFill>
                <a:latin typeface="Quattrocento" pitchFamily="34" charset="0"/>
                <a:ea typeface="Quattrocento" pitchFamily="34" charset="-122"/>
                <a:cs typeface="Quattrocento" pitchFamily="34" charset="-120"/>
              </a:rPr>
              <a:t>Digital Control</a:t>
            </a:r>
            <a:endParaRPr lang="en-US" sz="2066" dirty="0"/>
          </a:p>
        </p:txBody>
      </p:sp>
      <p:sp>
        <p:nvSpPr>
          <p:cNvPr id="11" name="Text 6"/>
          <p:cNvSpPr/>
          <p:nvPr/>
        </p:nvSpPr>
        <p:spPr>
          <a:xfrm>
            <a:off x="2230517" y="4730710"/>
            <a:ext cx="6132790" cy="356949"/>
          </a:xfrm>
          <a:prstGeom prst="rect">
            <a:avLst/>
          </a:prstGeom>
          <a:noFill/>
          <a:ln/>
        </p:spPr>
        <p:txBody>
          <a:bodyPr wrap="none" rtlCol="0" anchor="t"/>
          <a:lstStyle/>
          <a:p>
            <a:pPr marL="0" indent="0" algn="l">
              <a:lnSpc>
                <a:spcPts val="2810"/>
              </a:lnSpc>
              <a:buNone/>
            </a:pPr>
            <a:r>
              <a:rPr lang="en-US" sz="1756" dirty="0">
                <a:solidFill>
                  <a:srgbClr val="F9EEE7"/>
                </a:solidFill>
                <a:latin typeface="Quattrocento" pitchFamily="34" charset="0"/>
                <a:ea typeface="Quattrocento" pitchFamily="34" charset="-122"/>
                <a:cs typeface="Quattrocento" pitchFamily="34" charset="-120"/>
              </a:rPr>
              <a:t>Controlled by electrical pulses.</a:t>
            </a:r>
            <a:endParaRPr lang="en-US" sz="1756" dirty="0"/>
          </a:p>
        </p:txBody>
      </p:sp>
      <p:pic>
        <p:nvPicPr>
          <p:cNvPr id="12" name="Image 3" descr="preencoded.png"/>
          <p:cNvPicPr>
            <a:picLocks noChangeAspect="1"/>
          </p:cNvPicPr>
          <p:nvPr/>
        </p:nvPicPr>
        <p:blipFill>
          <a:blip r:embed="rId6"/>
          <a:stretch>
            <a:fillRect/>
          </a:stretch>
        </p:blipFill>
        <p:spPr>
          <a:xfrm>
            <a:off x="780693" y="5830372"/>
            <a:ext cx="1115258" cy="1784509"/>
          </a:xfrm>
          <a:prstGeom prst="rect">
            <a:avLst/>
          </a:prstGeom>
        </p:spPr>
      </p:pic>
      <p:sp>
        <p:nvSpPr>
          <p:cNvPr id="13" name="Text 7"/>
          <p:cNvSpPr/>
          <p:nvPr/>
        </p:nvSpPr>
        <p:spPr>
          <a:xfrm>
            <a:off x="2230517" y="6053376"/>
            <a:ext cx="2624257" cy="328017"/>
          </a:xfrm>
          <a:prstGeom prst="rect">
            <a:avLst/>
          </a:prstGeom>
          <a:noFill/>
          <a:ln/>
        </p:spPr>
        <p:txBody>
          <a:bodyPr wrap="none" rtlCol="0" anchor="t"/>
          <a:lstStyle/>
          <a:p>
            <a:pPr marL="0" indent="0" algn="l">
              <a:lnSpc>
                <a:spcPts val="2583"/>
              </a:lnSpc>
              <a:buNone/>
            </a:pPr>
            <a:r>
              <a:rPr lang="en-US" sz="2066" dirty="0">
                <a:solidFill>
                  <a:srgbClr val="F9EEE7"/>
                </a:solidFill>
                <a:latin typeface="Quattrocento" pitchFamily="34" charset="0"/>
                <a:ea typeface="Quattrocento" pitchFamily="34" charset="-122"/>
                <a:cs typeface="Quattrocento" pitchFamily="34" charset="-120"/>
              </a:rPr>
              <a:t>Wide Applications</a:t>
            </a:r>
            <a:endParaRPr lang="en-US" sz="2066" dirty="0"/>
          </a:p>
        </p:txBody>
      </p:sp>
      <p:sp>
        <p:nvSpPr>
          <p:cNvPr id="14" name="Text 8"/>
          <p:cNvSpPr/>
          <p:nvPr/>
        </p:nvSpPr>
        <p:spPr>
          <a:xfrm>
            <a:off x="2230517" y="6515219"/>
            <a:ext cx="6132790" cy="356949"/>
          </a:xfrm>
          <a:prstGeom prst="rect">
            <a:avLst/>
          </a:prstGeom>
          <a:noFill/>
          <a:ln/>
        </p:spPr>
        <p:txBody>
          <a:bodyPr wrap="none" rtlCol="0" anchor="t"/>
          <a:lstStyle/>
          <a:p>
            <a:pPr marL="0" indent="0" algn="l">
              <a:lnSpc>
                <a:spcPts val="2810"/>
              </a:lnSpc>
              <a:buNone/>
            </a:pPr>
            <a:r>
              <a:rPr lang="en-US" sz="1756" dirty="0">
                <a:solidFill>
                  <a:srgbClr val="F9EEE7"/>
                </a:solidFill>
                <a:latin typeface="Quattrocento" pitchFamily="34" charset="0"/>
                <a:ea typeface="Quattrocento" pitchFamily="34" charset="-122"/>
                <a:cs typeface="Quattrocento" pitchFamily="34" charset="-120"/>
              </a:rPr>
              <a:t>Used in robotics, automation.</a:t>
            </a:r>
            <a:endParaRPr lang="en-US" sz="1756"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31267"/>
          </a:xfrm>
          <a:prstGeom prst="rect">
            <a:avLst/>
          </a:prstGeom>
          <a:solidFill>
            <a:srgbClr val="123332"/>
          </a:solidFill>
          <a:ln/>
        </p:spPr>
      </p:sp>
      <p:pic>
        <p:nvPicPr>
          <p:cNvPr id="4" name="Image 0" descr="preencoded.png"/>
          <p:cNvPicPr>
            <a:picLocks noChangeAspect="1"/>
          </p:cNvPicPr>
          <p:nvPr/>
        </p:nvPicPr>
        <p:blipFill>
          <a:blip r:embed="rId3"/>
          <a:stretch>
            <a:fillRect/>
          </a:stretch>
        </p:blipFill>
        <p:spPr>
          <a:xfrm>
            <a:off x="9144000" y="0"/>
            <a:ext cx="5486400" cy="8231267"/>
          </a:xfrm>
          <a:prstGeom prst="rect">
            <a:avLst/>
          </a:prstGeom>
        </p:spPr>
      </p:pic>
      <p:sp>
        <p:nvSpPr>
          <p:cNvPr id="5" name="Text 2"/>
          <p:cNvSpPr/>
          <p:nvPr/>
        </p:nvSpPr>
        <p:spPr>
          <a:xfrm>
            <a:off x="747117" y="586978"/>
            <a:ext cx="7649766" cy="1255633"/>
          </a:xfrm>
          <a:prstGeom prst="rect">
            <a:avLst/>
          </a:prstGeom>
          <a:noFill/>
          <a:ln/>
        </p:spPr>
        <p:txBody>
          <a:bodyPr wrap="square" rtlCol="0" anchor="t"/>
          <a:lstStyle/>
          <a:p>
            <a:pPr marL="0" indent="0">
              <a:lnSpc>
                <a:spcPts val="4944"/>
              </a:lnSpc>
              <a:buNone/>
            </a:pPr>
            <a:r>
              <a:rPr lang="en-US" sz="3955" dirty="0">
                <a:solidFill>
                  <a:srgbClr val="FFD9BE"/>
                </a:solidFill>
                <a:latin typeface="Quattrocento" pitchFamily="34" charset="0"/>
                <a:ea typeface="Quattrocento" pitchFamily="34" charset="-122"/>
                <a:cs typeface="Quattrocento" pitchFamily="34" charset="-120"/>
              </a:rPr>
              <a:t>Controlling Stepper Motor with Rainwater Sensor</a:t>
            </a:r>
            <a:endParaRPr lang="en-US" sz="3955" dirty="0"/>
          </a:p>
        </p:txBody>
      </p:sp>
      <p:sp>
        <p:nvSpPr>
          <p:cNvPr id="6" name="Shape 3"/>
          <p:cNvSpPr/>
          <p:nvPr/>
        </p:nvSpPr>
        <p:spPr>
          <a:xfrm>
            <a:off x="1052036" y="2162770"/>
            <a:ext cx="30480" cy="5481518"/>
          </a:xfrm>
          <a:prstGeom prst="roundRect">
            <a:avLst>
              <a:gd name="adj" fmla="val 105062"/>
            </a:avLst>
          </a:prstGeom>
          <a:solidFill>
            <a:srgbClr val="4A6B6A"/>
          </a:solidFill>
          <a:ln/>
        </p:spPr>
      </p:sp>
      <p:sp>
        <p:nvSpPr>
          <p:cNvPr id="7" name="Shape 4"/>
          <p:cNvSpPr/>
          <p:nvPr/>
        </p:nvSpPr>
        <p:spPr>
          <a:xfrm>
            <a:off x="1276945" y="2627828"/>
            <a:ext cx="747117" cy="30480"/>
          </a:xfrm>
          <a:prstGeom prst="roundRect">
            <a:avLst>
              <a:gd name="adj" fmla="val 105062"/>
            </a:avLst>
          </a:prstGeom>
          <a:solidFill>
            <a:srgbClr val="4A6B6A"/>
          </a:solidFill>
          <a:ln/>
        </p:spPr>
      </p:sp>
      <p:sp>
        <p:nvSpPr>
          <p:cNvPr id="8" name="Shape 5"/>
          <p:cNvSpPr/>
          <p:nvPr/>
        </p:nvSpPr>
        <p:spPr>
          <a:xfrm>
            <a:off x="827127" y="2402919"/>
            <a:ext cx="480298" cy="480298"/>
          </a:xfrm>
          <a:prstGeom prst="roundRect">
            <a:avLst>
              <a:gd name="adj" fmla="val 6667"/>
            </a:avLst>
          </a:prstGeom>
          <a:solidFill>
            <a:srgbClr val="315251"/>
          </a:solidFill>
          <a:ln/>
        </p:spPr>
      </p:sp>
      <p:sp>
        <p:nvSpPr>
          <p:cNvPr id="9" name="Text 6"/>
          <p:cNvSpPr/>
          <p:nvPr/>
        </p:nvSpPr>
        <p:spPr>
          <a:xfrm>
            <a:off x="1013936" y="2492335"/>
            <a:ext cx="106680" cy="301347"/>
          </a:xfrm>
          <a:prstGeom prst="rect">
            <a:avLst/>
          </a:prstGeom>
          <a:noFill/>
          <a:ln/>
        </p:spPr>
        <p:txBody>
          <a:bodyPr wrap="none" rtlCol="0" anchor="t"/>
          <a:lstStyle/>
          <a:p>
            <a:pPr marL="0" indent="0" algn="ctr">
              <a:lnSpc>
                <a:spcPts val="2373"/>
              </a:lnSpc>
              <a:buNone/>
            </a:pPr>
            <a:r>
              <a:rPr lang="en-US" sz="2373" dirty="0">
                <a:solidFill>
                  <a:srgbClr val="F9EEE7"/>
                </a:solidFill>
                <a:latin typeface="Quattrocento" pitchFamily="34" charset="0"/>
                <a:ea typeface="Quattrocento" pitchFamily="34" charset="-122"/>
                <a:cs typeface="Quattrocento" pitchFamily="34" charset="-120"/>
              </a:rPr>
              <a:t>1</a:t>
            </a:r>
            <a:endParaRPr lang="en-US" sz="2373" dirty="0"/>
          </a:p>
        </p:txBody>
      </p:sp>
      <p:sp>
        <p:nvSpPr>
          <p:cNvPr id="10" name="Text 7"/>
          <p:cNvSpPr/>
          <p:nvPr/>
        </p:nvSpPr>
        <p:spPr>
          <a:xfrm>
            <a:off x="2241352" y="2376249"/>
            <a:ext cx="2511504" cy="313849"/>
          </a:xfrm>
          <a:prstGeom prst="rect">
            <a:avLst/>
          </a:prstGeom>
          <a:noFill/>
          <a:ln/>
        </p:spPr>
        <p:txBody>
          <a:bodyPr wrap="none" rtlCol="0" anchor="t"/>
          <a:lstStyle/>
          <a:p>
            <a:pPr marL="0" indent="0" algn="l">
              <a:lnSpc>
                <a:spcPts val="2472"/>
              </a:lnSpc>
              <a:buNone/>
            </a:pPr>
            <a:r>
              <a:rPr lang="en-US" sz="1978" dirty="0">
                <a:solidFill>
                  <a:srgbClr val="F9EEE7"/>
                </a:solidFill>
                <a:latin typeface="Quattrocento" pitchFamily="34" charset="0"/>
                <a:ea typeface="Quattrocento" pitchFamily="34" charset="-122"/>
                <a:cs typeface="Quattrocento" pitchFamily="34" charset="-120"/>
              </a:rPr>
              <a:t>Rain Detection</a:t>
            </a:r>
            <a:endParaRPr lang="en-US" sz="1978" dirty="0"/>
          </a:p>
        </p:txBody>
      </p:sp>
      <p:sp>
        <p:nvSpPr>
          <p:cNvPr id="11" name="Text 8"/>
          <p:cNvSpPr/>
          <p:nvPr/>
        </p:nvSpPr>
        <p:spPr>
          <a:xfrm>
            <a:off x="2241352" y="2818090"/>
            <a:ext cx="6155531" cy="341471"/>
          </a:xfrm>
          <a:prstGeom prst="rect">
            <a:avLst/>
          </a:prstGeom>
          <a:noFill/>
          <a:ln/>
        </p:spPr>
        <p:txBody>
          <a:bodyPr wrap="none" rtlCol="0" anchor="t"/>
          <a:lstStyle/>
          <a:p>
            <a:pPr marL="0" indent="0" algn="l">
              <a:lnSpc>
                <a:spcPts val="2690"/>
              </a:lnSpc>
              <a:buNone/>
            </a:pPr>
            <a:r>
              <a:rPr lang="en-US" sz="1681" dirty="0">
                <a:solidFill>
                  <a:srgbClr val="F9EEE7"/>
                </a:solidFill>
                <a:latin typeface="Quattrocento" pitchFamily="34" charset="0"/>
                <a:ea typeface="Quattrocento" pitchFamily="34" charset="-122"/>
                <a:cs typeface="Quattrocento" pitchFamily="34" charset="-120"/>
              </a:rPr>
              <a:t>The sensor sends a signal.</a:t>
            </a:r>
            <a:endParaRPr lang="en-US" sz="1681" dirty="0"/>
          </a:p>
        </p:txBody>
      </p:sp>
      <p:sp>
        <p:nvSpPr>
          <p:cNvPr id="12" name="Shape 9"/>
          <p:cNvSpPr/>
          <p:nvPr/>
        </p:nvSpPr>
        <p:spPr>
          <a:xfrm>
            <a:off x="1276945" y="4051578"/>
            <a:ext cx="747117" cy="30480"/>
          </a:xfrm>
          <a:prstGeom prst="roundRect">
            <a:avLst>
              <a:gd name="adj" fmla="val 105062"/>
            </a:avLst>
          </a:prstGeom>
          <a:solidFill>
            <a:srgbClr val="4A6B6A"/>
          </a:solidFill>
          <a:ln/>
        </p:spPr>
      </p:sp>
      <p:sp>
        <p:nvSpPr>
          <p:cNvPr id="13" name="Shape 10"/>
          <p:cNvSpPr/>
          <p:nvPr/>
        </p:nvSpPr>
        <p:spPr>
          <a:xfrm>
            <a:off x="827127" y="3826669"/>
            <a:ext cx="480298" cy="480298"/>
          </a:xfrm>
          <a:prstGeom prst="roundRect">
            <a:avLst>
              <a:gd name="adj" fmla="val 6667"/>
            </a:avLst>
          </a:prstGeom>
          <a:solidFill>
            <a:srgbClr val="315251"/>
          </a:solidFill>
          <a:ln/>
        </p:spPr>
      </p:sp>
      <p:sp>
        <p:nvSpPr>
          <p:cNvPr id="14" name="Text 11"/>
          <p:cNvSpPr/>
          <p:nvPr/>
        </p:nvSpPr>
        <p:spPr>
          <a:xfrm>
            <a:off x="986433" y="3916085"/>
            <a:ext cx="161568" cy="301347"/>
          </a:xfrm>
          <a:prstGeom prst="rect">
            <a:avLst/>
          </a:prstGeom>
          <a:noFill/>
          <a:ln/>
        </p:spPr>
        <p:txBody>
          <a:bodyPr wrap="none" rtlCol="0" anchor="t"/>
          <a:lstStyle/>
          <a:p>
            <a:pPr marL="0" indent="0" algn="ctr">
              <a:lnSpc>
                <a:spcPts val="2373"/>
              </a:lnSpc>
              <a:buNone/>
            </a:pPr>
            <a:r>
              <a:rPr lang="en-US" sz="2373" dirty="0">
                <a:solidFill>
                  <a:srgbClr val="F9EEE7"/>
                </a:solidFill>
                <a:latin typeface="Quattrocento" pitchFamily="34" charset="0"/>
                <a:ea typeface="Quattrocento" pitchFamily="34" charset="-122"/>
                <a:cs typeface="Quattrocento" pitchFamily="34" charset="-120"/>
              </a:rPr>
              <a:t>2</a:t>
            </a:r>
            <a:endParaRPr lang="en-US" sz="2373" dirty="0"/>
          </a:p>
        </p:txBody>
      </p:sp>
      <p:sp>
        <p:nvSpPr>
          <p:cNvPr id="15" name="Text 12"/>
          <p:cNvSpPr/>
          <p:nvPr/>
        </p:nvSpPr>
        <p:spPr>
          <a:xfrm>
            <a:off x="2241352" y="3799999"/>
            <a:ext cx="2613303" cy="313849"/>
          </a:xfrm>
          <a:prstGeom prst="rect">
            <a:avLst/>
          </a:prstGeom>
          <a:noFill/>
          <a:ln/>
        </p:spPr>
        <p:txBody>
          <a:bodyPr wrap="none" rtlCol="0" anchor="t"/>
          <a:lstStyle/>
          <a:p>
            <a:pPr marL="0" indent="0" algn="l">
              <a:lnSpc>
                <a:spcPts val="2472"/>
              </a:lnSpc>
              <a:buNone/>
            </a:pPr>
            <a:r>
              <a:rPr lang="en-US" sz="1978" dirty="0">
                <a:solidFill>
                  <a:srgbClr val="F9EEE7"/>
                </a:solidFill>
                <a:latin typeface="Quattrocento" pitchFamily="34" charset="0"/>
                <a:ea typeface="Quattrocento" pitchFamily="34" charset="-122"/>
                <a:cs typeface="Quattrocento" pitchFamily="34" charset="-120"/>
              </a:rPr>
              <a:t>Comparator Evaluation</a:t>
            </a:r>
            <a:endParaRPr lang="en-US" sz="1978" dirty="0"/>
          </a:p>
        </p:txBody>
      </p:sp>
      <p:sp>
        <p:nvSpPr>
          <p:cNvPr id="16" name="Text 13"/>
          <p:cNvSpPr/>
          <p:nvPr/>
        </p:nvSpPr>
        <p:spPr>
          <a:xfrm>
            <a:off x="2241352" y="4241840"/>
            <a:ext cx="6155531" cy="341471"/>
          </a:xfrm>
          <a:prstGeom prst="rect">
            <a:avLst/>
          </a:prstGeom>
          <a:noFill/>
          <a:ln/>
        </p:spPr>
        <p:txBody>
          <a:bodyPr wrap="none" rtlCol="0" anchor="t"/>
          <a:lstStyle/>
          <a:p>
            <a:pPr marL="0" indent="0" algn="l">
              <a:lnSpc>
                <a:spcPts val="2690"/>
              </a:lnSpc>
              <a:buNone/>
            </a:pPr>
            <a:r>
              <a:rPr lang="en-US" sz="1681" dirty="0">
                <a:solidFill>
                  <a:srgbClr val="F9EEE7"/>
                </a:solidFill>
                <a:latin typeface="Quattrocento" pitchFamily="34" charset="0"/>
                <a:ea typeface="Quattrocento" pitchFamily="34" charset="-122"/>
                <a:cs typeface="Quattrocento" pitchFamily="34" charset="-120"/>
              </a:rPr>
              <a:t>Determines if rain is above the threshold.</a:t>
            </a:r>
            <a:endParaRPr lang="en-US" sz="1681" dirty="0"/>
          </a:p>
        </p:txBody>
      </p:sp>
      <p:sp>
        <p:nvSpPr>
          <p:cNvPr id="17" name="Shape 14"/>
          <p:cNvSpPr/>
          <p:nvPr/>
        </p:nvSpPr>
        <p:spPr>
          <a:xfrm>
            <a:off x="1276945" y="5475327"/>
            <a:ext cx="747117" cy="30480"/>
          </a:xfrm>
          <a:prstGeom prst="roundRect">
            <a:avLst>
              <a:gd name="adj" fmla="val 105062"/>
            </a:avLst>
          </a:prstGeom>
          <a:solidFill>
            <a:srgbClr val="4A6B6A"/>
          </a:solidFill>
          <a:ln/>
        </p:spPr>
      </p:sp>
      <p:sp>
        <p:nvSpPr>
          <p:cNvPr id="18" name="Shape 15"/>
          <p:cNvSpPr/>
          <p:nvPr/>
        </p:nvSpPr>
        <p:spPr>
          <a:xfrm>
            <a:off x="827127" y="5250418"/>
            <a:ext cx="480298" cy="480298"/>
          </a:xfrm>
          <a:prstGeom prst="roundRect">
            <a:avLst>
              <a:gd name="adj" fmla="val 6667"/>
            </a:avLst>
          </a:prstGeom>
          <a:solidFill>
            <a:srgbClr val="315251"/>
          </a:solidFill>
          <a:ln/>
        </p:spPr>
      </p:sp>
      <p:sp>
        <p:nvSpPr>
          <p:cNvPr id="19" name="Text 16"/>
          <p:cNvSpPr/>
          <p:nvPr/>
        </p:nvSpPr>
        <p:spPr>
          <a:xfrm>
            <a:off x="985242" y="5339834"/>
            <a:ext cx="163949" cy="301347"/>
          </a:xfrm>
          <a:prstGeom prst="rect">
            <a:avLst/>
          </a:prstGeom>
          <a:noFill/>
          <a:ln/>
        </p:spPr>
        <p:txBody>
          <a:bodyPr wrap="none" rtlCol="0" anchor="t"/>
          <a:lstStyle/>
          <a:p>
            <a:pPr marL="0" indent="0" algn="ctr">
              <a:lnSpc>
                <a:spcPts val="2373"/>
              </a:lnSpc>
              <a:buNone/>
            </a:pPr>
            <a:r>
              <a:rPr lang="en-US" sz="2373" dirty="0">
                <a:solidFill>
                  <a:srgbClr val="F9EEE7"/>
                </a:solidFill>
                <a:latin typeface="Quattrocento" pitchFamily="34" charset="0"/>
                <a:ea typeface="Quattrocento" pitchFamily="34" charset="-122"/>
                <a:cs typeface="Quattrocento" pitchFamily="34" charset="-120"/>
              </a:rPr>
              <a:t>3</a:t>
            </a:r>
            <a:endParaRPr lang="en-US" sz="2373" dirty="0"/>
          </a:p>
        </p:txBody>
      </p:sp>
      <p:sp>
        <p:nvSpPr>
          <p:cNvPr id="20" name="Text 17"/>
          <p:cNvSpPr/>
          <p:nvPr/>
        </p:nvSpPr>
        <p:spPr>
          <a:xfrm>
            <a:off x="2241352" y="5223748"/>
            <a:ext cx="2551033" cy="313849"/>
          </a:xfrm>
          <a:prstGeom prst="rect">
            <a:avLst/>
          </a:prstGeom>
          <a:noFill/>
          <a:ln/>
        </p:spPr>
        <p:txBody>
          <a:bodyPr wrap="none" rtlCol="0" anchor="t"/>
          <a:lstStyle/>
          <a:p>
            <a:pPr marL="0" indent="0" algn="l">
              <a:lnSpc>
                <a:spcPts val="2472"/>
              </a:lnSpc>
              <a:buNone/>
            </a:pPr>
            <a:r>
              <a:rPr lang="en-US" sz="1978" dirty="0">
                <a:solidFill>
                  <a:srgbClr val="F9EEE7"/>
                </a:solidFill>
                <a:latin typeface="Quattrocento" pitchFamily="34" charset="0"/>
                <a:ea typeface="Quattrocento" pitchFamily="34" charset="-122"/>
                <a:cs typeface="Quattrocento" pitchFamily="34" charset="-120"/>
              </a:rPr>
              <a:t>Stepper Motor Control</a:t>
            </a:r>
            <a:endParaRPr lang="en-US" sz="1978" dirty="0"/>
          </a:p>
        </p:txBody>
      </p:sp>
      <p:sp>
        <p:nvSpPr>
          <p:cNvPr id="21" name="Text 18"/>
          <p:cNvSpPr/>
          <p:nvPr/>
        </p:nvSpPr>
        <p:spPr>
          <a:xfrm>
            <a:off x="2241352" y="5665589"/>
            <a:ext cx="6155531" cy="341471"/>
          </a:xfrm>
          <a:prstGeom prst="rect">
            <a:avLst/>
          </a:prstGeom>
          <a:noFill/>
          <a:ln/>
        </p:spPr>
        <p:txBody>
          <a:bodyPr wrap="none" rtlCol="0" anchor="t"/>
          <a:lstStyle/>
          <a:p>
            <a:pPr marL="0" indent="0" algn="l">
              <a:lnSpc>
                <a:spcPts val="2690"/>
              </a:lnSpc>
              <a:buNone/>
            </a:pPr>
            <a:r>
              <a:rPr lang="en-US" sz="1681" dirty="0">
                <a:solidFill>
                  <a:srgbClr val="F9EEE7"/>
                </a:solidFill>
                <a:latin typeface="Quattrocento" pitchFamily="34" charset="0"/>
                <a:ea typeface="Quattrocento" pitchFamily="34" charset="-122"/>
                <a:cs typeface="Quattrocento" pitchFamily="34" charset="-120"/>
              </a:rPr>
              <a:t>Motor rotates based on the signal.</a:t>
            </a:r>
            <a:endParaRPr lang="en-US" sz="1681" dirty="0"/>
          </a:p>
        </p:txBody>
      </p:sp>
      <p:sp>
        <p:nvSpPr>
          <p:cNvPr id="22" name="Shape 19"/>
          <p:cNvSpPr/>
          <p:nvPr/>
        </p:nvSpPr>
        <p:spPr>
          <a:xfrm>
            <a:off x="1276945" y="6899077"/>
            <a:ext cx="747117" cy="30480"/>
          </a:xfrm>
          <a:prstGeom prst="roundRect">
            <a:avLst>
              <a:gd name="adj" fmla="val 105062"/>
            </a:avLst>
          </a:prstGeom>
          <a:solidFill>
            <a:srgbClr val="4A6B6A"/>
          </a:solidFill>
          <a:ln/>
        </p:spPr>
      </p:sp>
      <p:sp>
        <p:nvSpPr>
          <p:cNvPr id="23" name="Shape 20"/>
          <p:cNvSpPr/>
          <p:nvPr/>
        </p:nvSpPr>
        <p:spPr>
          <a:xfrm>
            <a:off x="827127" y="6674168"/>
            <a:ext cx="480298" cy="480298"/>
          </a:xfrm>
          <a:prstGeom prst="roundRect">
            <a:avLst>
              <a:gd name="adj" fmla="val 6667"/>
            </a:avLst>
          </a:prstGeom>
          <a:solidFill>
            <a:srgbClr val="315251"/>
          </a:solidFill>
          <a:ln/>
        </p:spPr>
      </p:sp>
      <p:sp>
        <p:nvSpPr>
          <p:cNvPr id="24" name="Text 21"/>
          <p:cNvSpPr/>
          <p:nvPr/>
        </p:nvSpPr>
        <p:spPr>
          <a:xfrm>
            <a:off x="990719" y="6763583"/>
            <a:ext cx="153114" cy="301347"/>
          </a:xfrm>
          <a:prstGeom prst="rect">
            <a:avLst/>
          </a:prstGeom>
          <a:noFill/>
          <a:ln/>
        </p:spPr>
        <p:txBody>
          <a:bodyPr wrap="none" rtlCol="0" anchor="t"/>
          <a:lstStyle/>
          <a:p>
            <a:pPr marL="0" indent="0" algn="ctr">
              <a:lnSpc>
                <a:spcPts val="2373"/>
              </a:lnSpc>
              <a:buNone/>
            </a:pPr>
            <a:r>
              <a:rPr lang="en-US" sz="2373" dirty="0">
                <a:solidFill>
                  <a:srgbClr val="F9EEE7"/>
                </a:solidFill>
                <a:latin typeface="Quattrocento" pitchFamily="34" charset="0"/>
                <a:ea typeface="Quattrocento" pitchFamily="34" charset="-122"/>
                <a:cs typeface="Quattrocento" pitchFamily="34" charset="-120"/>
              </a:rPr>
              <a:t>4</a:t>
            </a:r>
            <a:endParaRPr lang="en-US" sz="2373" dirty="0"/>
          </a:p>
        </p:txBody>
      </p:sp>
      <p:sp>
        <p:nvSpPr>
          <p:cNvPr id="25" name="Text 22"/>
          <p:cNvSpPr/>
          <p:nvPr/>
        </p:nvSpPr>
        <p:spPr>
          <a:xfrm>
            <a:off x="2241352" y="6647498"/>
            <a:ext cx="2511504" cy="313849"/>
          </a:xfrm>
          <a:prstGeom prst="rect">
            <a:avLst/>
          </a:prstGeom>
          <a:noFill/>
          <a:ln/>
        </p:spPr>
        <p:txBody>
          <a:bodyPr wrap="none" rtlCol="0" anchor="t"/>
          <a:lstStyle/>
          <a:p>
            <a:pPr marL="0" indent="0" algn="l">
              <a:lnSpc>
                <a:spcPts val="2472"/>
              </a:lnSpc>
              <a:buNone/>
            </a:pPr>
            <a:r>
              <a:rPr lang="en-US" sz="1978" dirty="0">
                <a:solidFill>
                  <a:srgbClr val="F9EEE7"/>
                </a:solidFill>
                <a:latin typeface="Quattrocento" pitchFamily="34" charset="0"/>
                <a:ea typeface="Quattrocento" pitchFamily="34" charset="-122"/>
                <a:cs typeface="Quattrocento" pitchFamily="34" charset="-120"/>
              </a:rPr>
              <a:t>Irrigation Activation</a:t>
            </a:r>
            <a:endParaRPr lang="en-US" sz="1978" dirty="0"/>
          </a:p>
        </p:txBody>
      </p:sp>
      <p:sp>
        <p:nvSpPr>
          <p:cNvPr id="26" name="Text 23"/>
          <p:cNvSpPr/>
          <p:nvPr/>
        </p:nvSpPr>
        <p:spPr>
          <a:xfrm>
            <a:off x="2241352" y="7089338"/>
            <a:ext cx="6155531" cy="341471"/>
          </a:xfrm>
          <a:prstGeom prst="rect">
            <a:avLst/>
          </a:prstGeom>
          <a:noFill/>
          <a:ln/>
        </p:spPr>
        <p:txBody>
          <a:bodyPr wrap="none" rtlCol="0" anchor="t"/>
          <a:lstStyle/>
          <a:p>
            <a:pPr marL="0" indent="0" algn="l">
              <a:lnSpc>
                <a:spcPts val="2690"/>
              </a:lnSpc>
              <a:buNone/>
            </a:pPr>
            <a:r>
              <a:rPr lang="en-US" sz="1681" dirty="0">
                <a:solidFill>
                  <a:srgbClr val="F9EEE7"/>
                </a:solidFill>
                <a:latin typeface="Quattrocento" pitchFamily="34" charset="0"/>
                <a:ea typeface="Quattrocento" pitchFamily="34" charset="-122"/>
                <a:cs typeface="Quattrocento" pitchFamily="34" charset="-120"/>
              </a:rPr>
              <a:t>Automatic water flow is adjusted.</a:t>
            </a:r>
            <a:endParaRPr lang="en-US" sz="168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328CCBBB-1E4A-8A12-7A4A-E4D49FA609CA}"/>
              </a:ext>
            </a:extLst>
          </p:cNvPr>
          <p:cNvPicPr>
            <a:picLocks noChangeAspect="1"/>
          </p:cNvPicPr>
          <p:nvPr/>
        </p:nvPicPr>
        <p:blipFill>
          <a:blip r:embed="rId2"/>
          <a:stretch>
            <a:fillRect/>
          </a:stretch>
        </p:blipFill>
        <p:spPr>
          <a:xfrm>
            <a:off x="9144000" y="0"/>
            <a:ext cx="5486400" cy="8231267"/>
          </a:xfrm>
          <a:prstGeom prst="rect">
            <a:avLst/>
          </a:prstGeom>
        </p:spPr>
      </p:pic>
      <p:sp>
        <p:nvSpPr>
          <p:cNvPr id="5" name="Shape 1">
            <a:extLst>
              <a:ext uri="{FF2B5EF4-FFF2-40B4-BE49-F238E27FC236}">
                <a16:creationId xmlns:a16="http://schemas.microsoft.com/office/drawing/2014/main" id="{09F469EA-0D27-A9DA-A9D1-AA5B93C73D6B}"/>
              </a:ext>
            </a:extLst>
          </p:cNvPr>
          <p:cNvSpPr/>
          <p:nvPr/>
        </p:nvSpPr>
        <p:spPr>
          <a:xfrm>
            <a:off x="0" y="0"/>
            <a:ext cx="14630400" cy="8231267"/>
          </a:xfrm>
          <a:prstGeom prst="rect">
            <a:avLst/>
          </a:prstGeom>
          <a:solidFill>
            <a:srgbClr val="123332"/>
          </a:solidFill>
          <a:ln/>
        </p:spPr>
      </p:sp>
      <p:pic>
        <p:nvPicPr>
          <p:cNvPr id="7" name="Picture 6">
            <a:extLst>
              <a:ext uri="{FF2B5EF4-FFF2-40B4-BE49-F238E27FC236}">
                <a16:creationId xmlns:a16="http://schemas.microsoft.com/office/drawing/2014/main" id="{B4AC6471-88F2-EF22-F7F3-7E7F58BDC02C}"/>
              </a:ext>
            </a:extLst>
          </p:cNvPr>
          <p:cNvPicPr>
            <a:picLocks noChangeAspect="1"/>
          </p:cNvPicPr>
          <p:nvPr/>
        </p:nvPicPr>
        <p:blipFill>
          <a:blip r:embed="rId3"/>
          <a:stretch>
            <a:fillRect/>
          </a:stretch>
        </p:blipFill>
        <p:spPr>
          <a:xfrm>
            <a:off x="-103156" y="-1"/>
            <a:ext cx="15117090" cy="8231267"/>
          </a:xfrm>
          <a:prstGeom prst="rect">
            <a:avLst/>
          </a:prstGeom>
        </p:spPr>
      </p:pic>
    </p:spTree>
    <p:extLst>
      <p:ext uri="{BB962C8B-B14F-4D97-AF65-F5344CB8AC3E}">
        <p14:creationId xmlns:p14="http://schemas.microsoft.com/office/powerpoint/2010/main" val="49354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E480E-27C5-20C6-70A5-3C317EE73714}"/>
              </a:ext>
            </a:extLst>
          </p:cNvPr>
          <p:cNvPicPr>
            <a:picLocks noChangeAspect="1"/>
          </p:cNvPicPr>
          <p:nvPr/>
        </p:nvPicPr>
        <p:blipFill>
          <a:blip r:embed="rId2"/>
          <a:stretch>
            <a:fillRect/>
          </a:stretch>
        </p:blipFill>
        <p:spPr>
          <a:xfrm>
            <a:off x="218068" y="122663"/>
            <a:ext cx="14233912" cy="8006576"/>
          </a:xfrm>
          <a:prstGeom prst="rect">
            <a:avLst/>
          </a:prstGeom>
        </p:spPr>
      </p:pic>
    </p:spTree>
    <p:extLst>
      <p:ext uri="{BB962C8B-B14F-4D97-AF65-F5344CB8AC3E}">
        <p14:creationId xmlns:p14="http://schemas.microsoft.com/office/powerpoint/2010/main" val="101658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690682"/>
            <a:ext cx="7556421" cy="1488519"/>
          </a:xfrm>
          <a:prstGeom prst="rect">
            <a:avLst/>
          </a:prstGeom>
          <a:noFill/>
          <a:ln/>
        </p:spPr>
        <p:txBody>
          <a:bodyPr wrap="square" rtlCol="0" anchor="t"/>
          <a:lstStyle/>
          <a:p>
            <a:pPr marL="0" indent="0">
              <a:lnSpc>
                <a:spcPts val="5860"/>
              </a:lnSpc>
              <a:buNone/>
            </a:pPr>
            <a:r>
              <a:rPr lang="en-US" sz="4688" dirty="0">
                <a:solidFill>
                  <a:srgbClr val="020202"/>
                </a:solidFill>
                <a:latin typeface="PT Serif" pitchFamily="34" charset="0"/>
                <a:ea typeface="PT Serif" pitchFamily="34" charset="-122"/>
                <a:cs typeface="PT Serif" pitchFamily="34" charset="-120"/>
              </a:rPr>
              <a:t>Benefits of Vehicle Automation</a:t>
            </a:r>
            <a:endParaRPr lang="en-US" sz="4688" dirty="0"/>
          </a:p>
        </p:txBody>
      </p:sp>
      <p:sp>
        <p:nvSpPr>
          <p:cNvPr id="6" name="Shape 3"/>
          <p:cNvSpPr/>
          <p:nvPr/>
        </p:nvSpPr>
        <p:spPr>
          <a:xfrm>
            <a:off x="6280190" y="2774513"/>
            <a:ext cx="510302" cy="510302"/>
          </a:xfrm>
          <a:prstGeom prst="roundRect">
            <a:avLst>
              <a:gd name="adj" fmla="val 6667"/>
            </a:avLst>
          </a:prstGeom>
          <a:solidFill>
            <a:srgbClr val="F2EEEE"/>
          </a:solidFill>
          <a:ln/>
        </p:spPr>
      </p:sp>
      <p:sp>
        <p:nvSpPr>
          <p:cNvPr id="7" name="Text 4"/>
          <p:cNvSpPr/>
          <p:nvPr/>
        </p:nvSpPr>
        <p:spPr>
          <a:xfrm>
            <a:off x="6440091" y="2850952"/>
            <a:ext cx="190381" cy="357307"/>
          </a:xfrm>
          <a:prstGeom prst="rect">
            <a:avLst/>
          </a:prstGeom>
          <a:noFill/>
          <a:ln/>
        </p:spPr>
        <p:txBody>
          <a:bodyPr wrap="none" rtlCol="0" anchor="t"/>
          <a:lstStyle/>
          <a:p>
            <a:pPr marL="0" indent="0" algn="ctr">
              <a:lnSpc>
                <a:spcPts val="2813"/>
              </a:lnSpc>
              <a:buNone/>
            </a:pPr>
            <a:r>
              <a:rPr lang="en-US" sz="2813" dirty="0">
                <a:solidFill>
                  <a:srgbClr val="383838"/>
                </a:solidFill>
                <a:latin typeface="PT Serif" pitchFamily="34" charset="0"/>
                <a:ea typeface="PT Serif" pitchFamily="34" charset="-122"/>
                <a:cs typeface="PT Serif" pitchFamily="34" charset="-120"/>
              </a:rPr>
              <a:t>1</a:t>
            </a:r>
            <a:endParaRPr lang="en-US" sz="2813" dirty="0"/>
          </a:p>
        </p:txBody>
      </p:sp>
      <p:sp>
        <p:nvSpPr>
          <p:cNvPr id="8" name="Text 5"/>
          <p:cNvSpPr/>
          <p:nvPr/>
        </p:nvSpPr>
        <p:spPr>
          <a:xfrm>
            <a:off x="7017306" y="2774513"/>
            <a:ext cx="2927747" cy="372070"/>
          </a:xfrm>
          <a:prstGeom prst="rect">
            <a:avLst/>
          </a:prstGeom>
          <a:noFill/>
          <a:ln/>
        </p:spPr>
        <p:txBody>
          <a:bodyPr wrap="none" rtlCol="0" anchor="t"/>
          <a:lstStyle/>
          <a:p>
            <a:pPr marL="0" indent="0">
              <a:lnSpc>
                <a:spcPts val="2930"/>
              </a:lnSpc>
              <a:buNone/>
            </a:pPr>
            <a:r>
              <a:rPr lang="en-US" sz="2344" dirty="0">
                <a:solidFill>
                  <a:srgbClr val="383838"/>
                </a:solidFill>
                <a:latin typeface="PT Serif" pitchFamily="34" charset="0"/>
                <a:ea typeface="PT Serif" pitchFamily="34" charset="-122"/>
                <a:cs typeface="PT Serif" pitchFamily="34" charset="-120"/>
              </a:rPr>
              <a:t>Improved Safety</a:t>
            </a:r>
            <a:endParaRPr lang="en-US" sz="2344" dirty="0"/>
          </a:p>
        </p:txBody>
      </p:sp>
      <p:sp>
        <p:nvSpPr>
          <p:cNvPr id="9" name="Text 6"/>
          <p:cNvSpPr/>
          <p:nvPr/>
        </p:nvSpPr>
        <p:spPr>
          <a:xfrm>
            <a:off x="7017306" y="3282672"/>
            <a:ext cx="2927747" cy="1451610"/>
          </a:xfrm>
          <a:prstGeom prst="rect">
            <a:avLst/>
          </a:prstGeom>
          <a:noFill/>
          <a:ln/>
        </p:spPr>
        <p:txBody>
          <a:bodyPr wrap="square" rtlCol="0" anchor="t"/>
          <a:lstStyle/>
          <a:p>
            <a:pPr marL="0" indent="0">
              <a:lnSpc>
                <a:spcPts val="2858"/>
              </a:lnSpc>
              <a:buNone/>
            </a:pPr>
            <a:endParaRPr lang="en-US" sz="1786" dirty="0"/>
          </a:p>
        </p:txBody>
      </p:sp>
      <p:sp>
        <p:nvSpPr>
          <p:cNvPr id="10" name="Shape 7"/>
          <p:cNvSpPr/>
          <p:nvPr/>
        </p:nvSpPr>
        <p:spPr>
          <a:xfrm>
            <a:off x="10171867" y="2774513"/>
            <a:ext cx="510302" cy="510302"/>
          </a:xfrm>
          <a:prstGeom prst="roundRect">
            <a:avLst>
              <a:gd name="adj" fmla="val 6667"/>
            </a:avLst>
          </a:prstGeom>
          <a:solidFill>
            <a:srgbClr val="F2EEEE"/>
          </a:solidFill>
          <a:ln/>
        </p:spPr>
      </p:sp>
      <p:sp>
        <p:nvSpPr>
          <p:cNvPr id="11" name="Text 8"/>
          <p:cNvSpPr/>
          <p:nvPr/>
        </p:nvSpPr>
        <p:spPr>
          <a:xfrm>
            <a:off x="10331768" y="2850952"/>
            <a:ext cx="190381" cy="357307"/>
          </a:xfrm>
          <a:prstGeom prst="rect">
            <a:avLst/>
          </a:prstGeom>
          <a:noFill/>
          <a:ln/>
        </p:spPr>
        <p:txBody>
          <a:bodyPr wrap="none" rtlCol="0" anchor="t"/>
          <a:lstStyle/>
          <a:p>
            <a:pPr marL="0" indent="0" algn="ctr">
              <a:lnSpc>
                <a:spcPts val="2813"/>
              </a:lnSpc>
              <a:buNone/>
            </a:pPr>
            <a:r>
              <a:rPr lang="en-US" sz="2813" dirty="0">
                <a:solidFill>
                  <a:srgbClr val="383838"/>
                </a:solidFill>
                <a:latin typeface="PT Serif" pitchFamily="34" charset="0"/>
                <a:ea typeface="PT Serif" pitchFamily="34" charset="-122"/>
                <a:cs typeface="PT Serif" pitchFamily="34" charset="-120"/>
              </a:rPr>
              <a:t>2</a:t>
            </a:r>
            <a:endParaRPr lang="en-US" sz="2813" dirty="0"/>
          </a:p>
        </p:txBody>
      </p:sp>
      <p:sp>
        <p:nvSpPr>
          <p:cNvPr id="12" name="Text 9"/>
          <p:cNvSpPr/>
          <p:nvPr/>
        </p:nvSpPr>
        <p:spPr>
          <a:xfrm>
            <a:off x="10908983" y="2774513"/>
            <a:ext cx="2927747" cy="372070"/>
          </a:xfrm>
          <a:prstGeom prst="rect">
            <a:avLst/>
          </a:prstGeom>
          <a:noFill/>
          <a:ln/>
        </p:spPr>
        <p:txBody>
          <a:bodyPr wrap="none" rtlCol="0" anchor="t"/>
          <a:lstStyle/>
          <a:p>
            <a:pPr marL="0" indent="0">
              <a:lnSpc>
                <a:spcPts val="2930"/>
              </a:lnSpc>
              <a:buNone/>
            </a:pPr>
            <a:r>
              <a:rPr lang="en-US" sz="2344" dirty="0">
                <a:solidFill>
                  <a:srgbClr val="383838"/>
                </a:solidFill>
                <a:latin typeface="PT Serif" pitchFamily="34" charset="0"/>
                <a:ea typeface="PT Serif" pitchFamily="34" charset="-122"/>
                <a:cs typeface="PT Serif" pitchFamily="34" charset="-120"/>
              </a:rPr>
              <a:t>Enhanced Comfort</a:t>
            </a:r>
            <a:endParaRPr lang="en-US" sz="2344" dirty="0"/>
          </a:p>
        </p:txBody>
      </p:sp>
      <p:sp>
        <p:nvSpPr>
          <p:cNvPr id="13" name="Text 10"/>
          <p:cNvSpPr/>
          <p:nvPr/>
        </p:nvSpPr>
        <p:spPr>
          <a:xfrm>
            <a:off x="10908983" y="3282672"/>
            <a:ext cx="2927747" cy="1451610"/>
          </a:xfrm>
          <a:prstGeom prst="rect">
            <a:avLst/>
          </a:prstGeom>
          <a:noFill/>
          <a:ln/>
        </p:spPr>
        <p:txBody>
          <a:bodyPr wrap="square" rtlCol="0" anchor="t"/>
          <a:lstStyle/>
          <a:p>
            <a:pPr marL="0" indent="0">
              <a:lnSpc>
                <a:spcPts val="2858"/>
              </a:lnSpc>
              <a:buNone/>
            </a:pPr>
            <a:endParaRPr lang="en-US" sz="1786" dirty="0"/>
          </a:p>
        </p:txBody>
      </p:sp>
      <p:sp>
        <p:nvSpPr>
          <p:cNvPr id="14" name="Shape 11"/>
          <p:cNvSpPr/>
          <p:nvPr/>
        </p:nvSpPr>
        <p:spPr>
          <a:xfrm>
            <a:off x="6280190" y="5216247"/>
            <a:ext cx="510302" cy="510302"/>
          </a:xfrm>
          <a:prstGeom prst="roundRect">
            <a:avLst>
              <a:gd name="adj" fmla="val 6667"/>
            </a:avLst>
          </a:prstGeom>
          <a:solidFill>
            <a:srgbClr val="F2EEEE"/>
          </a:solidFill>
          <a:ln/>
        </p:spPr>
      </p:sp>
      <p:sp>
        <p:nvSpPr>
          <p:cNvPr id="15" name="Text 12"/>
          <p:cNvSpPr/>
          <p:nvPr/>
        </p:nvSpPr>
        <p:spPr>
          <a:xfrm>
            <a:off x="6440091" y="5292685"/>
            <a:ext cx="190381" cy="357307"/>
          </a:xfrm>
          <a:prstGeom prst="rect">
            <a:avLst/>
          </a:prstGeom>
          <a:noFill/>
          <a:ln/>
        </p:spPr>
        <p:txBody>
          <a:bodyPr wrap="none" rtlCol="0" anchor="t"/>
          <a:lstStyle/>
          <a:p>
            <a:pPr marL="0" indent="0" algn="ctr">
              <a:lnSpc>
                <a:spcPts val="2813"/>
              </a:lnSpc>
              <a:buNone/>
            </a:pPr>
            <a:r>
              <a:rPr lang="en-US" sz="2813" dirty="0">
                <a:solidFill>
                  <a:srgbClr val="383838"/>
                </a:solidFill>
                <a:latin typeface="PT Serif" pitchFamily="34" charset="0"/>
                <a:ea typeface="PT Serif" pitchFamily="34" charset="-122"/>
                <a:cs typeface="PT Serif" pitchFamily="34" charset="-120"/>
              </a:rPr>
              <a:t>3</a:t>
            </a:r>
            <a:endParaRPr lang="en-US" sz="2813" dirty="0"/>
          </a:p>
        </p:txBody>
      </p:sp>
      <p:sp>
        <p:nvSpPr>
          <p:cNvPr id="16" name="Text 13"/>
          <p:cNvSpPr/>
          <p:nvPr/>
        </p:nvSpPr>
        <p:spPr>
          <a:xfrm>
            <a:off x="7017306" y="5216247"/>
            <a:ext cx="2927747" cy="372070"/>
          </a:xfrm>
          <a:prstGeom prst="rect">
            <a:avLst/>
          </a:prstGeom>
          <a:noFill/>
          <a:ln/>
        </p:spPr>
        <p:txBody>
          <a:bodyPr wrap="none" rtlCol="0" anchor="t"/>
          <a:lstStyle/>
          <a:p>
            <a:pPr marL="0" indent="0">
              <a:lnSpc>
                <a:spcPts val="2930"/>
              </a:lnSpc>
              <a:buNone/>
            </a:pPr>
            <a:r>
              <a:rPr lang="en-US" sz="2344" dirty="0">
                <a:solidFill>
                  <a:srgbClr val="383838"/>
                </a:solidFill>
                <a:latin typeface="PT Serif" pitchFamily="34" charset="0"/>
                <a:ea typeface="PT Serif" pitchFamily="34" charset="-122"/>
                <a:cs typeface="PT Serif" pitchFamily="34" charset="-120"/>
              </a:rPr>
              <a:t>Increased Efficiency</a:t>
            </a:r>
            <a:endParaRPr lang="en-US" sz="2344" dirty="0"/>
          </a:p>
        </p:txBody>
      </p:sp>
      <p:sp>
        <p:nvSpPr>
          <p:cNvPr id="17" name="Text 14"/>
          <p:cNvSpPr/>
          <p:nvPr/>
        </p:nvSpPr>
        <p:spPr>
          <a:xfrm>
            <a:off x="7017306" y="5724406"/>
            <a:ext cx="2927747" cy="1451610"/>
          </a:xfrm>
          <a:prstGeom prst="rect">
            <a:avLst/>
          </a:prstGeom>
          <a:noFill/>
          <a:ln/>
        </p:spPr>
        <p:txBody>
          <a:bodyPr wrap="square" rtlCol="0" anchor="t"/>
          <a:lstStyle/>
          <a:p>
            <a:pPr marL="0" indent="0">
              <a:lnSpc>
                <a:spcPts val="2858"/>
              </a:lnSpc>
              <a:buNone/>
            </a:pPr>
            <a:endParaRPr lang="en-US" sz="1786" dirty="0"/>
          </a:p>
        </p:txBody>
      </p:sp>
      <p:sp>
        <p:nvSpPr>
          <p:cNvPr id="18" name="Shape 15"/>
          <p:cNvSpPr/>
          <p:nvPr/>
        </p:nvSpPr>
        <p:spPr>
          <a:xfrm>
            <a:off x="10171867" y="5216247"/>
            <a:ext cx="510302" cy="510302"/>
          </a:xfrm>
          <a:prstGeom prst="roundRect">
            <a:avLst>
              <a:gd name="adj" fmla="val 6667"/>
            </a:avLst>
          </a:prstGeom>
          <a:solidFill>
            <a:srgbClr val="F2EEEE"/>
          </a:solidFill>
          <a:ln/>
        </p:spPr>
      </p:sp>
      <p:sp>
        <p:nvSpPr>
          <p:cNvPr id="19" name="Text 16"/>
          <p:cNvSpPr/>
          <p:nvPr/>
        </p:nvSpPr>
        <p:spPr>
          <a:xfrm>
            <a:off x="10331768" y="5292685"/>
            <a:ext cx="190381" cy="357307"/>
          </a:xfrm>
          <a:prstGeom prst="rect">
            <a:avLst/>
          </a:prstGeom>
          <a:noFill/>
          <a:ln/>
        </p:spPr>
        <p:txBody>
          <a:bodyPr wrap="none" rtlCol="0" anchor="t"/>
          <a:lstStyle/>
          <a:p>
            <a:pPr marL="0" indent="0" algn="ctr">
              <a:lnSpc>
                <a:spcPts val="2813"/>
              </a:lnSpc>
              <a:buNone/>
            </a:pPr>
            <a:r>
              <a:rPr lang="en-US" sz="2813" dirty="0">
                <a:solidFill>
                  <a:srgbClr val="383838"/>
                </a:solidFill>
                <a:latin typeface="PT Serif" pitchFamily="34" charset="0"/>
                <a:ea typeface="PT Serif" pitchFamily="34" charset="-122"/>
                <a:cs typeface="PT Serif" pitchFamily="34" charset="-120"/>
              </a:rPr>
              <a:t>4</a:t>
            </a:r>
            <a:endParaRPr lang="en-US" sz="2813" dirty="0"/>
          </a:p>
        </p:txBody>
      </p:sp>
      <p:sp>
        <p:nvSpPr>
          <p:cNvPr id="20" name="Text 17"/>
          <p:cNvSpPr/>
          <p:nvPr/>
        </p:nvSpPr>
        <p:spPr>
          <a:xfrm>
            <a:off x="10908983" y="5216247"/>
            <a:ext cx="2927747" cy="372070"/>
          </a:xfrm>
          <a:prstGeom prst="rect">
            <a:avLst/>
          </a:prstGeom>
          <a:noFill/>
          <a:ln/>
        </p:spPr>
        <p:txBody>
          <a:bodyPr wrap="none" rtlCol="0" anchor="t"/>
          <a:lstStyle/>
          <a:p>
            <a:pPr>
              <a:lnSpc>
                <a:spcPts val="2930"/>
              </a:lnSpc>
            </a:pPr>
            <a:r>
              <a:rPr lang="en-US" sz="2344" dirty="0">
                <a:solidFill>
                  <a:srgbClr val="383838"/>
                </a:solidFill>
                <a:latin typeface="PT Serif" pitchFamily="34" charset="0"/>
              </a:rPr>
              <a:t>Environmental Impact</a:t>
            </a:r>
            <a:endParaRPr lang="en-US" sz="2344" dirty="0"/>
          </a:p>
          <a:p>
            <a:pPr marL="0" indent="0">
              <a:lnSpc>
                <a:spcPts val="2930"/>
              </a:lnSpc>
              <a:buNone/>
            </a:pPr>
            <a:endParaRPr lang="en-US" sz="2344" dirty="0"/>
          </a:p>
        </p:txBody>
      </p:sp>
      <p:sp>
        <p:nvSpPr>
          <p:cNvPr id="21" name="Text 18"/>
          <p:cNvSpPr/>
          <p:nvPr/>
        </p:nvSpPr>
        <p:spPr>
          <a:xfrm>
            <a:off x="10908983" y="5724406"/>
            <a:ext cx="2927747" cy="1814513"/>
          </a:xfrm>
          <a:prstGeom prst="rect">
            <a:avLst/>
          </a:prstGeom>
          <a:noFill/>
          <a:ln/>
        </p:spPr>
        <p:txBody>
          <a:bodyPr wrap="square" rtlCol="0" anchor="t"/>
          <a:lstStyle/>
          <a:p>
            <a:pPr marL="0" indent="0">
              <a:lnSpc>
                <a:spcPts val="2858"/>
              </a:lnSpc>
              <a:buNone/>
            </a:pP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en-IN" dirty="0"/>
          </a:p>
        </p:txBody>
      </p:sp>
      <p:sp>
        <p:nvSpPr>
          <p:cNvPr id="4" name="Text 2"/>
          <p:cNvSpPr/>
          <p:nvPr/>
        </p:nvSpPr>
        <p:spPr>
          <a:xfrm>
            <a:off x="286702" y="401568"/>
            <a:ext cx="6534745" cy="744260"/>
          </a:xfrm>
          <a:prstGeom prst="rect">
            <a:avLst/>
          </a:prstGeom>
          <a:noFill/>
          <a:ln/>
        </p:spPr>
        <p:txBody>
          <a:bodyPr wrap="none" rtlCol="0" anchor="t"/>
          <a:lstStyle/>
          <a:p>
            <a:pPr marL="0" indent="0">
              <a:lnSpc>
                <a:spcPts val="5860"/>
              </a:lnSpc>
              <a:buNone/>
            </a:pPr>
            <a:r>
              <a:rPr lang="en-US" sz="4688" dirty="0">
                <a:solidFill>
                  <a:srgbClr val="020202"/>
                </a:solidFill>
                <a:latin typeface="PT Serif" pitchFamily="34" charset="0"/>
                <a:ea typeface="PT Serif" pitchFamily="34" charset="-122"/>
                <a:cs typeface="PT Serif" pitchFamily="34" charset="-120"/>
              </a:rPr>
              <a:t>Introduction to CAN </a:t>
            </a:r>
            <a:endParaRPr lang="en-US" sz="4688" dirty="0"/>
          </a:p>
        </p:txBody>
      </p:sp>
      <p:sp>
        <p:nvSpPr>
          <p:cNvPr id="5" name="Text 3"/>
          <p:cNvSpPr/>
          <p:nvPr/>
        </p:nvSpPr>
        <p:spPr>
          <a:xfrm>
            <a:off x="501559" y="1444287"/>
            <a:ext cx="2977039" cy="372070"/>
          </a:xfrm>
          <a:prstGeom prst="rect">
            <a:avLst/>
          </a:prstGeom>
          <a:noFill/>
          <a:ln/>
        </p:spPr>
        <p:txBody>
          <a:bodyPr wrap="none" rtlCol="0" anchor="t"/>
          <a:lstStyle/>
          <a:p>
            <a:pPr marL="0" indent="0">
              <a:lnSpc>
                <a:spcPts val="2930"/>
              </a:lnSpc>
              <a:buNone/>
            </a:pPr>
            <a:r>
              <a:rPr lang="en-US" sz="2344" dirty="0">
                <a:solidFill>
                  <a:srgbClr val="020202"/>
                </a:solidFill>
                <a:latin typeface="PT Serif" pitchFamily="34" charset="0"/>
                <a:ea typeface="PT Serif" pitchFamily="34" charset="-122"/>
                <a:cs typeface="PT Serif" pitchFamily="34" charset="-120"/>
              </a:rPr>
              <a:t>What is CAN ?</a:t>
            </a:r>
            <a:endParaRPr lang="en-US" sz="2344" dirty="0"/>
          </a:p>
        </p:txBody>
      </p:sp>
      <p:sp>
        <p:nvSpPr>
          <p:cNvPr id="6" name="Text 4"/>
          <p:cNvSpPr/>
          <p:nvPr/>
        </p:nvSpPr>
        <p:spPr>
          <a:xfrm>
            <a:off x="793790" y="4060508"/>
            <a:ext cx="3978116" cy="1814513"/>
          </a:xfrm>
          <a:prstGeom prst="rect">
            <a:avLst/>
          </a:prstGeom>
          <a:noFill/>
          <a:ln/>
        </p:spPr>
        <p:txBody>
          <a:bodyPr wrap="square" rtlCol="0" anchor="t"/>
          <a:lstStyle/>
          <a:p>
            <a:pPr marL="0" indent="0">
              <a:lnSpc>
                <a:spcPts val="2858"/>
              </a:lnSpc>
              <a:buNone/>
            </a:pPr>
            <a:endParaRPr lang="en-US" sz="1786" dirty="0"/>
          </a:p>
        </p:txBody>
      </p:sp>
      <p:sp>
        <p:nvSpPr>
          <p:cNvPr id="7" name="Text 5"/>
          <p:cNvSpPr/>
          <p:nvPr/>
        </p:nvSpPr>
        <p:spPr>
          <a:xfrm>
            <a:off x="5332928" y="3461623"/>
            <a:ext cx="2977039" cy="372070"/>
          </a:xfrm>
          <a:prstGeom prst="rect">
            <a:avLst/>
          </a:prstGeom>
          <a:noFill/>
          <a:ln/>
        </p:spPr>
        <p:txBody>
          <a:bodyPr wrap="none" rtlCol="0" anchor="t"/>
          <a:lstStyle/>
          <a:p>
            <a:pPr marL="0" indent="0">
              <a:lnSpc>
                <a:spcPts val="2930"/>
              </a:lnSpc>
              <a:buNone/>
            </a:pPr>
            <a:endParaRPr lang="en-US" sz="2344"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
        <p:nvSpPr>
          <p:cNvPr id="12" name="Shape 0">
            <a:extLst>
              <a:ext uri="{FF2B5EF4-FFF2-40B4-BE49-F238E27FC236}">
                <a16:creationId xmlns:a16="http://schemas.microsoft.com/office/drawing/2014/main" id="{828A2459-EF08-D9EA-9CF2-4B5E0B4C15C0}"/>
              </a:ext>
            </a:extLst>
          </p:cNvPr>
          <p:cNvSpPr/>
          <p:nvPr/>
        </p:nvSpPr>
        <p:spPr>
          <a:xfrm>
            <a:off x="0" y="0"/>
            <a:ext cx="14630400" cy="8229600"/>
          </a:xfrm>
          <a:prstGeom prst="rect">
            <a:avLst/>
          </a:prstGeom>
          <a:solidFill>
            <a:srgbClr val="FAFAFA"/>
          </a:solidFill>
          <a:ln/>
        </p:spPr>
      </p:sp>
      <p:sp>
        <p:nvSpPr>
          <p:cNvPr id="13" name="Shape 1">
            <a:extLst>
              <a:ext uri="{FF2B5EF4-FFF2-40B4-BE49-F238E27FC236}">
                <a16:creationId xmlns:a16="http://schemas.microsoft.com/office/drawing/2014/main" id="{35C08660-5F61-123E-0372-75133086F5FF}"/>
              </a:ext>
            </a:extLst>
          </p:cNvPr>
          <p:cNvSpPr/>
          <p:nvPr/>
        </p:nvSpPr>
        <p:spPr>
          <a:xfrm>
            <a:off x="0" y="0"/>
            <a:ext cx="14630400" cy="8229600"/>
          </a:xfrm>
          <a:prstGeom prst="rect">
            <a:avLst/>
          </a:prstGeom>
          <a:solidFill>
            <a:srgbClr val="FFFFFF"/>
          </a:solidFill>
          <a:ln/>
        </p:spPr>
        <p:txBody>
          <a:bodyPr/>
          <a:lstStyle/>
          <a:p>
            <a:endParaRPr lang="en-IN" dirty="0"/>
          </a:p>
        </p:txBody>
      </p:sp>
      <p:sp>
        <p:nvSpPr>
          <p:cNvPr id="14" name="Text 2">
            <a:extLst>
              <a:ext uri="{FF2B5EF4-FFF2-40B4-BE49-F238E27FC236}">
                <a16:creationId xmlns:a16="http://schemas.microsoft.com/office/drawing/2014/main" id="{FA9513B4-EA66-FA54-F8A1-58C335CC339D}"/>
              </a:ext>
            </a:extLst>
          </p:cNvPr>
          <p:cNvSpPr/>
          <p:nvPr/>
        </p:nvSpPr>
        <p:spPr>
          <a:xfrm>
            <a:off x="181875" y="91440"/>
            <a:ext cx="6534745" cy="744260"/>
          </a:xfrm>
          <a:prstGeom prst="rect">
            <a:avLst/>
          </a:prstGeom>
          <a:noFill/>
          <a:ln/>
        </p:spPr>
        <p:txBody>
          <a:bodyPr wrap="none" rtlCol="0" anchor="t"/>
          <a:lstStyle/>
          <a:p>
            <a:pPr marL="0" indent="0">
              <a:lnSpc>
                <a:spcPts val="5860"/>
              </a:lnSpc>
              <a:buNone/>
            </a:pPr>
            <a:r>
              <a:rPr lang="en-US" sz="4688" dirty="0">
                <a:solidFill>
                  <a:srgbClr val="020202"/>
                </a:solidFill>
                <a:latin typeface="PT Serif" pitchFamily="34" charset="0"/>
                <a:ea typeface="PT Serif" pitchFamily="34" charset="-122"/>
                <a:cs typeface="PT Serif" pitchFamily="34" charset="-120"/>
              </a:rPr>
              <a:t>Introduction to CAN </a:t>
            </a:r>
            <a:endParaRPr lang="en-US" sz="4688" dirty="0"/>
          </a:p>
        </p:txBody>
      </p:sp>
      <p:sp>
        <p:nvSpPr>
          <p:cNvPr id="15" name="Text 3">
            <a:extLst>
              <a:ext uri="{FF2B5EF4-FFF2-40B4-BE49-F238E27FC236}">
                <a16:creationId xmlns:a16="http://schemas.microsoft.com/office/drawing/2014/main" id="{4A2302B8-AD4A-D15B-0375-48B627DDB71E}"/>
              </a:ext>
            </a:extLst>
          </p:cNvPr>
          <p:cNvSpPr/>
          <p:nvPr/>
        </p:nvSpPr>
        <p:spPr>
          <a:xfrm>
            <a:off x="642962" y="1029507"/>
            <a:ext cx="2977039" cy="372070"/>
          </a:xfrm>
          <a:prstGeom prst="rect">
            <a:avLst/>
          </a:prstGeom>
          <a:noFill/>
          <a:ln/>
        </p:spPr>
        <p:txBody>
          <a:bodyPr wrap="none" rtlCol="0" anchor="t"/>
          <a:lstStyle/>
          <a:p>
            <a:pPr marL="0" indent="0">
              <a:lnSpc>
                <a:spcPts val="2930"/>
              </a:lnSpc>
              <a:buNone/>
            </a:pPr>
            <a:r>
              <a:rPr lang="en-US" sz="2344" dirty="0">
                <a:solidFill>
                  <a:srgbClr val="020202"/>
                </a:solidFill>
                <a:latin typeface="PT Serif" pitchFamily="34" charset="0"/>
                <a:ea typeface="PT Serif" pitchFamily="34" charset="-122"/>
                <a:cs typeface="PT Serif" pitchFamily="34" charset="-120"/>
              </a:rPr>
              <a:t>What is CAN?</a:t>
            </a:r>
            <a:endParaRPr lang="en-US" sz="2344" dirty="0"/>
          </a:p>
        </p:txBody>
      </p:sp>
      <p:sp>
        <p:nvSpPr>
          <p:cNvPr id="17" name="Rectangle 16">
            <a:extLst>
              <a:ext uri="{FF2B5EF4-FFF2-40B4-BE49-F238E27FC236}">
                <a16:creationId xmlns:a16="http://schemas.microsoft.com/office/drawing/2014/main" id="{C3FD25FC-D847-FAD3-74F7-4AD47ECEDACB}"/>
              </a:ext>
            </a:extLst>
          </p:cNvPr>
          <p:cNvSpPr/>
          <p:nvPr/>
        </p:nvSpPr>
        <p:spPr>
          <a:xfrm>
            <a:off x="4476340" y="1401576"/>
            <a:ext cx="2640740" cy="41076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952726E1-72EF-7B78-DFF4-2D0AC9E6EC0D}"/>
              </a:ext>
            </a:extLst>
          </p:cNvPr>
          <p:cNvSpPr/>
          <p:nvPr/>
        </p:nvSpPr>
        <p:spPr>
          <a:xfrm>
            <a:off x="4998720" y="1821180"/>
            <a:ext cx="1717900" cy="1714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C6168F46-B9CD-BF03-5907-2FDA1CC167E4}"/>
              </a:ext>
            </a:extLst>
          </p:cNvPr>
          <p:cNvSpPr/>
          <p:nvPr/>
        </p:nvSpPr>
        <p:spPr>
          <a:xfrm>
            <a:off x="4754880" y="4114800"/>
            <a:ext cx="2209800" cy="5105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419F2C4B-7AFE-6E03-6EDF-7050027E186A}"/>
              </a:ext>
            </a:extLst>
          </p:cNvPr>
          <p:cNvCxnSpPr/>
          <p:nvPr/>
        </p:nvCxnSpPr>
        <p:spPr>
          <a:xfrm>
            <a:off x="5257800" y="3535680"/>
            <a:ext cx="0" cy="579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A07E2F-2621-FCD1-582F-544701AF6A96}"/>
              </a:ext>
            </a:extLst>
          </p:cNvPr>
          <p:cNvCxnSpPr/>
          <p:nvPr/>
        </p:nvCxnSpPr>
        <p:spPr>
          <a:xfrm>
            <a:off x="6377940" y="3535680"/>
            <a:ext cx="0" cy="579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30F10F-735F-8EB5-1B47-033F4B332EE3}"/>
              </a:ext>
            </a:extLst>
          </p:cNvPr>
          <p:cNvCxnSpPr/>
          <p:nvPr/>
        </p:nvCxnSpPr>
        <p:spPr>
          <a:xfrm>
            <a:off x="6362700" y="4625341"/>
            <a:ext cx="0" cy="579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970E84A-7596-97A9-6C33-3CE63C660EB9}"/>
              </a:ext>
            </a:extLst>
          </p:cNvPr>
          <p:cNvCxnSpPr/>
          <p:nvPr/>
        </p:nvCxnSpPr>
        <p:spPr>
          <a:xfrm>
            <a:off x="5227320" y="4625341"/>
            <a:ext cx="0" cy="579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635DEFD-9CF0-5DAA-88DF-9A16B8F3D78D}"/>
              </a:ext>
            </a:extLst>
          </p:cNvPr>
          <p:cNvSpPr/>
          <p:nvPr/>
        </p:nvSpPr>
        <p:spPr>
          <a:xfrm>
            <a:off x="5151120" y="2684739"/>
            <a:ext cx="1417320" cy="3442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5" name="Straight Connector 24">
            <a:extLst>
              <a:ext uri="{FF2B5EF4-FFF2-40B4-BE49-F238E27FC236}">
                <a16:creationId xmlns:a16="http://schemas.microsoft.com/office/drawing/2014/main" id="{B17C9A69-0823-B7CE-0AB4-22402D3E652C}"/>
              </a:ext>
            </a:extLst>
          </p:cNvPr>
          <p:cNvCxnSpPr/>
          <p:nvPr/>
        </p:nvCxnSpPr>
        <p:spPr>
          <a:xfrm>
            <a:off x="5257800" y="3025139"/>
            <a:ext cx="0" cy="51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141349-A241-9660-BC5A-A436EED48348}"/>
              </a:ext>
            </a:extLst>
          </p:cNvPr>
          <p:cNvCxnSpPr/>
          <p:nvPr/>
        </p:nvCxnSpPr>
        <p:spPr>
          <a:xfrm>
            <a:off x="6370320" y="3028949"/>
            <a:ext cx="0" cy="51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F11B7F-887A-B737-C877-A62382C3BF1A}"/>
              </a:ext>
            </a:extLst>
          </p:cNvPr>
          <p:cNvSpPr txBox="1"/>
          <p:nvPr/>
        </p:nvSpPr>
        <p:spPr>
          <a:xfrm>
            <a:off x="5408090" y="1934925"/>
            <a:ext cx="1417320" cy="369332"/>
          </a:xfrm>
          <a:prstGeom prst="rect">
            <a:avLst/>
          </a:prstGeom>
          <a:noFill/>
        </p:spPr>
        <p:txBody>
          <a:bodyPr wrap="square" rtlCol="0">
            <a:spAutoFit/>
          </a:bodyPr>
          <a:lstStyle/>
          <a:p>
            <a:r>
              <a:rPr lang="en-US" dirty="0"/>
              <a:t>MCU</a:t>
            </a:r>
            <a:endParaRPr lang="en-IN" dirty="0"/>
          </a:p>
        </p:txBody>
      </p:sp>
      <p:sp>
        <p:nvSpPr>
          <p:cNvPr id="28" name="TextBox 27">
            <a:extLst>
              <a:ext uri="{FF2B5EF4-FFF2-40B4-BE49-F238E27FC236}">
                <a16:creationId xmlns:a16="http://schemas.microsoft.com/office/drawing/2014/main" id="{48980FC9-0B32-F600-8D1F-D6F5EEA2C69E}"/>
              </a:ext>
            </a:extLst>
          </p:cNvPr>
          <p:cNvSpPr txBox="1"/>
          <p:nvPr/>
        </p:nvSpPr>
        <p:spPr>
          <a:xfrm>
            <a:off x="5068601" y="2675297"/>
            <a:ext cx="2048479" cy="369332"/>
          </a:xfrm>
          <a:prstGeom prst="rect">
            <a:avLst/>
          </a:prstGeom>
          <a:noFill/>
        </p:spPr>
        <p:txBody>
          <a:bodyPr wrap="square" rtlCol="0">
            <a:spAutoFit/>
          </a:bodyPr>
          <a:lstStyle/>
          <a:p>
            <a:r>
              <a:rPr lang="en-US" dirty="0"/>
              <a:t>CAN Controller</a:t>
            </a:r>
            <a:endParaRPr lang="en-IN" dirty="0"/>
          </a:p>
        </p:txBody>
      </p:sp>
      <p:sp>
        <p:nvSpPr>
          <p:cNvPr id="29" name="TextBox 28">
            <a:extLst>
              <a:ext uri="{FF2B5EF4-FFF2-40B4-BE49-F238E27FC236}">
                <a16:creationId xmlns:a16="http://schemas.microsoft.com/office/drawing/2014/main" id="{8F7CB551-D6BC-E049-73DD-CB6EB42D3406}"/>
              </a:ext>
            </a:extLst>
          </p:cNvPr>
          <p:cNvSpPr txBox="1"/>
          <p:nvPr/>
        </p:nvSpPr>
        <p:spPr>
          <a:xfrm>
            <a:off x="4411980" y="3657399"/>
            <a:ext cx="1885540" cy="369332"/>
          </a:xfrm>
          <a:prstGeom prst="rect">
            <a:avLst/>
          </a:prstGeom>
          <a:noFill/>
        </p:spPr>
        <p:txBody>
          <a:bodyPr wrap="square" rtlCol="0">
            <a:spAutoFit/>
          </a:bodyPr>
          <a:lstStyle/>
          <a:p>
            <a:r>
              <a:rPr lang="en-US" dirty="0" err="1"/>
              <a:t>CAN_Tx</a:t>
            </a:r>
            <a:endParaRPr lang="en-IN" dirty="0"/>
          </a:p>
        </p:txBody>
      </p:sp>
      <p:sp>
        <p:nvSpPr>
          <p:cNvPr id="30" name="TextBox 29">
            <a:extLst>
              <a:ext uri="{FF2B5EF4-FFF2-40B4-BE49-F238E27FC236}">
                <a16:creationId xmlns:a16="http://schemas.microsoft.com/office/drawing/2014/main" id="{A3EDB49E-6AEA-63D9-B9FB-5BDE88083E90}"/>
              </a:ext>
            </a:extLst>
          </p:cNvPr>
          <p:cNvSpPr txBox="1"/>
          <p:nvPr/>
        </p:nvSpPr>
        <p:spPr>
          <a:xfrm>
            <a:off x="6293300" y="3594825"/>
            <a:ext cx="1165860" cy="369332"/>
          </a:xfrm>
          <a:prstGeom prst="rect">
            <a:avLst/>
          </a:prstGeom>
          <a:noFill/>
        </p:spPr>
        <p:txBody>
          <a:bodyPr wrap="square" rtlCol="0">
            <a:spAutoFit/>
          </a:bodyPr>
          <a:lstStyle/>
          <a:p>
            <a:r>
              <a:rPr lang="en-US" dirty="0" err="1"/>
              <a:t>CAN_Rx</a:t>
            </a:r>
            <a:endParaRPr lang="en-IN" dirty="0"/>
          </a:p>
        </p:txBody>
      </p:sp>
      <p:sp>
        <p:nvSpPr>
          <p:cNvPr id="31" name="TextBox 30">
            <a:extLst>
              <a:ext uri="{FF2B5EF4-FFF2-40B4-BE49-F238E27FC236}">
                <a16:creationId xmlns:a16="http://schemas.microsoft.com/office/drawing/2014/main" id="{611730D9-79B0-6568-B7CE-B06E50DC8D6F}"/>
              </a:ext>
            </a:extLst>
          </p:cNvPr>
          <p:cNvSpPr txBox="1"/>
          <p:nvPr/>
        </p:nvSpPr>
        <p:spPr>
          <a:xfrm>
            <a:off x="4476340" y="4739402"/>
            <a:ext cx="832699" cy="369332"/>
          </a:xfrm>
          <a:prstGeom prst="rect">
            <a:avLst/>
          </a:prstGeom>
          <a:noFill/>
        </p:spPr>
        <p:txBody>
          <a:bodyPr wrap="square" rtlCol="0">
            <a:spAutoFit/>
          </a:bodyPr>
          <a:lstStyle/>
          <a:p>
            <a:r>
              <a:rPr lang="en-US" dirty="0"/>
              <a:t>CANH</a:t>
            </a:r>
            <a:endParaRPr lang="en-IN" dirty="0"/>
          </a:p>
        </p:txBody>
      </p:sp>
      <p:sp>
        <p:nvSpPr>
          <p:cNvPr id="32" name="TextBox 31">
            <a:extLst>
              <a:ext uri="{FF2B5EF4-FFF2-40B4-BE49-F238E27FC236}">
                <a16:creationId xmlns:a16="http://schemas.microsoft.com/office/drawing/2014/main" id="{A56F9E48-7806-1CA1-48B5-A184A4EE7A8D}"/>
              </a:ext>
            </a:extLst>
          </p:cNvPr>
          <p:cNvSpPr txBox="1"/>
          <p:nvPr/>
        </p:nvSpPr>
        <p:spPr>
          <a:xfrm>
            <a:off x="6415220" y="4775984"/>
            <a:ext cx="899980" cy="369332"/>
          </a:xfrm>
          <a:prstGeom prst="rect">
            <a:avLst/>
          </a:prstGeom>
          <a:noFill/>
        </p:spPr>
        <p:txBody>
          <a:bodyPr wrap="square" rtlCol="0">
            <a:spAutoFit/>
          </a:bodyPr>
          <a:lstStyle/>
          <a:p>
            <a:r>
              <a:rPr lang="en-US" dirty="0"/>
              <a:t>CANL</a:t>
            </a:r>
            <a:endParaRPr lang="en-IN" dirty="0"/>
          </a:p>
        </p:txBody>
      </p:sp>
      <p:sp>
        <p:nvSpPr>
          <p:cNvPr id="33" name="TextBox 32">
            <a:extLst>
              <a:ext uri="{FF2B5EF4-FFF2-40B4-BE49-F238E27FC236}">
                <a16:creationId xmlns:a16="http://schemas.microsoft.com/office/drawing/2014/main" id="{C7F33802-51D8-1E35-0619-997927A18990}"/>
              </a:ext>
            </a:extLst>
          </p:cNvPr>
          <p:cNvSpPr txBox="1"/>
          <p:nvPr/>
        </p:nvSpPr>
        <p:spPr>
          <a:xfrm>
            <a:off x="4891309" y="5524855"/>
            <a:ext cx="1932721" cy="369332"/>
          </a:xfrm>
          <a:prstGeom prst="rect">
            <a:avLst/>
          </a:prstGeom>
          <a:noFill/>
        </p:spPr>
        <p:txBody>
          <a:bodyPr wrap="square" rtlCol="0">
            <a:spAutoFit/>
          </a:bodyPr>
          <a:lstStyle/>
          <a:p>
            <a:r>
              <a:rPr lang="en-US" i="1" dirty="0"/>
              <a:t>Fig : A CAN Node</a:t>
            </a:r>
            <a:endParaRPr lang="en-IN" i="1" dirty="0"/>
          </a:p>
        </p:txBody>
      </p:sp>
      <p:sp>
        <p:nvSpPr>
          <p:cNvPr id="34" name="Text 7">
            <a:extLst>
              <a:ext uri="{FF2B5EF4-FFF2-40B4-BE49-F238E27FC236}">
                <a16:creationId xmlns:a16="http://schemas.microsoft.com/office/drawing/2014/main" id="{8E062A5C-155F-993E-DA39-F06869E611A8}"/>
              </a:ext>
            </a:extLst>
          </p:cNvPr>
          <p:cNvSpPr/>
          <p:nvPr/>
        </p:nvSpPr>
        <p:spPr>
          <a:xfrm>
            <a:off x="9872067" y="3461623"/>
            <a:ext cx="2977039" cy="372070"/>
          </a:xfrm>
          <a:prstGeom prst="rect">
            <a:avLst/>
          </a:prstGeom>
          <a:noFill/>
          <a:ln/>
        </p:spPr>
        <p:txBody>
          <a:bodyPr wrap="none" rtlCol="0" anchor="t"/>
          <a:lstStyle/>
          <a:p>
            <a:pPr marL="0" indent="0">
              <a:lnSpc>
                <a:spcPts val="2930"/>
              </a:lnSpc>
              <a:buNone/>
            </a:pPr>
            <a:endParaRPr lang="en-US" sz="2344" dirty="0"/>
          </a:p>
        </p:txBody>
      </p:sp>
      <p:pic>
        <p:nvPicPr>
          <p:cNvPr id="36" name="Picture 35">
            <a:extLst>
              <a:ext uri="{FF2B5EF4-FFF2-40B4-BE49-F238E27FC236}">
                <a16:creationId xmlns:a16="http://schemas.microsoft.com/office/drawing/2014/main" id="{4997EF79-6A77-F73B-ADEC-78719EEEF0BF}"/>
              </a:ext>
            </a:extLst>
          </p:cNvPr>
          <p:cNvPicPr>
            <a:picLocks noChangeAspect="1"/>
          </p:cNvPicPr>
          <p:nvPr/>
        </p:nvPicPr>
        <p:blipFill>
          <a:blip r:embed="rId5"/>
          <a:stretch>
            <a:fillRect/>
          </a:stretch>
        </p:blipFill>
        <p:spPr>
          <a:xfrm>
            <a:off x="8719337" y="1889998"/>
            <a:ext cx="4762500" cy="3143250"/>
          </a:xfrm>
          <a:prstGeom prst="rect">
            <a:avLst/>
          </a:prstGeom>
        </p:spPr>
      </p:pic>
      <p:sp>
        <p:nvSpPr>
          <p:cNvPr id="37" name="TextBox 36">
            <a:extLst>
              <a:ext uri="{FF2B5EF4-FFF2-40B4-BE49-F238E27FC236}">
                <a16:creationId xmlns:a16="http://schemas.microsoft.com/office/drawing/2014/main" id="{463EF880-C481-A0DC-6CDB-C897518E4214}"/>
              </a:ext>
            </a:extLst>
          </p:cNvPr>
          <p:cNvSpPr txBox="1"/>
          <p:nvPr/>
        </p:nvSpPr>
        <p:spPr>
          <a:xfrm>
            <a:off x="9925606" y="5164170"/>
            <a:ext cx="2865748" cy="369332"/>
          </a:xfrm>
          <a:prstGeom prst="rect">
            <a:avLst/>
          </a:prstGeom>
          <a:noFill/>
        </p:spPr>
        <p:txBody>
          <a:bodyPr wrap="square" rtlCol="0">
            <a:spAutoFit/>
          </a:bodyPr>
          <a:lstStyle/>
          <a:p>
            <a:r>
              <a:rPr lang="en-IN" i="1" dirty="0"/>
              <a:t>Fig: Differential Signals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CAA1309-66D3-C84A-52C7-3C8C77DD6AE8}"/>
              </a:ext>
            </a:extLst>
          </p:cNvPr>
          <p:cNvSpPr txBox="1"/>
          <p:nvPr/>
        </p:nvSpPr>
        <p:spPr>
          <a:xfrm>
            <a:off x="5203596" y="130637"/>
            <a:ext cx="7315200" cy="759182"/>
          </a:xfrm>
          <a:prstGeom prst="rect">
            <a:avLst/>
          </a:prstGeom>
          <a:noFill/>
        </p:spPr>
        <p:txBody>
          <a:bodyPr wrap="square">
            <a:spAutoFit/>
          </a:bodyPr>
          <a:lstStyle/>
          <a:p>
            <a:pPr marL="0" indent="0">
              <a:lnSpc>
                <a:spcPts val="5184"/>
              </a:lnSpc>
              <a:buNone/>
            </a:pPr>
            <a:r>
              <a:rPr lang="en-US" sz="4400" dirty="0">
                <a:solidFill>
                  <a:srgbClr val="020202"/>
                </a:solidFill>
                <a:latin typeface="PT Serif" pitchFamily="34" charset="0"/>
                <a:ea typeface="PT Serif" pitchFamily="34" charset="-122"/>
                <a:cs typeface="PT Serif" pitchFamily="34" charset="-120"/>
              </a:rPr>
              <a:t>Future Scope</a:t>
            </a:r>
            <a:endParaRPr lang="en-US" sz="4400" dirty="0"/>
          </a:p>
        </p:txBody>
      </p:sp>
      <p:sp>
        <p:nvSpPr>
          <p:cNvPr id="21" name="TextBox 20">
            <a:extLst>
              <a:ext uri="{FF2B5EF4-FFF2-40B4-BE49-F238E27FC236}">
                <a16:creationId xmlns:a16="http://schemas.microsoft.com/office/drawing/2014/main" id="{872A3D44-0994-D9B0-A970-5E10AC0870A4}"/>
              </a:ext>
            </a:extLst>
          </p:cNvPr>
          <p:cNvSpPr txBox="1"/>
          <p:nvPr/>
        </p:nvSpPr>
        <p:spPr>
          <a:xfrm>
            <a:off x="3799002" y="1772239"/>
            <a:ext cx="7739406" cy="3539430"/>
          </a:xfrm>
          <a:prstGeom prst="rect">
            <a:avLst/>
          </a:prstGeom>
          <a:noFill/>
        </p:spPr>
        <p:txBody>
          <a:bodyPr wrap="square" rtlCol="0">
            <a:spAutoFit/>
          </a:bodyPr>
          <a:lstStyle/>
          <a:p>
            <a:r>
              <a:rPr lang="en-US" dirty="0"/>
              <a:t>1</a:t>
            </a:r>
            <a:r>
              <a:rPr lang="en-US" sz="3200" dirty="0"/>
              <a:t>. Integration with Renewable Energy</a:t>
            </a:r>
          </a:p>
          <a:p>
            <a:endParaRPr lang="en-US" sz="3200" dirty="0"/>
          </a:p>
          <a:p>
            <a:r>
              <a:rPr lang="en-US" sz="3200" dirty="0"/>
              <a:t>2.Improved User Interface</a:t>
            </a:r>
          </a:p>
          <a:p>
            <a:endParaRPr lang="en-US" sz="3200" dirty="0"/>
          </a:p>
          <a:p>
            <a:r>
              <a:rPr lang="en-US" sz="3200" dirty="0"/>
              <a:t>3.Global Positioning and Navigation.</a:t>
            </a:r>
          </a:p>
          <a:p>
            <a:endParaRPr lang="en-US" sz="3200" dirty="0"/>
          </a:p>
          <a:p>
            <a:r>
              <a:rPr lang="en-US" sz="3200" dirty="0"/>
              <a:t>4.Enhanced IoT Connectivity.</a:t>
            </a:r>
            <a:endParaRPr lang="en-IN"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793790" y="2331839"/>
            <a:ext cx="8177808" cy="744260"/>
          </a:xfrm>
          <a:prstGeom prst="rect">
            <a:avLst/>
          </a:prstGeom>
          <a:noFill/>
          <a:ln/>
        </p:spPr>
        <p:txBody>
          <a:bodyPr wrap="none" rtlCol="0" anchor="t"/>
          <a:lstStyle/>
          <a:p>
            <a:pPr marL="0" indent="0">
              <a:lnSpc>
                <a:spcPts val="5860"/>
              </a:lnSpc>
              <a:buNone/>
            </a:pPr>
            <a:r>
              <a:rPr lang="en-US" sz="4688" dirty="0">
                <a:solidFill>
                  <a:srgbClr val="020202"/>
                </a:solidFill>
                <a:latin typeface="PT Serif" pitchFamily="34" charset="0"/>
                <a:ea typeface="PT Serif" pitchFamily="34" charset="-122"/>
                <a:cs typeface="PT Serif" pitchFamily="34" charset="-120"/>
              </a:rPr>
              <a:t>Challenges and Considerations</a:t>
            </a:r>
            <a:endParaRPr lang="en-US" sz="4688" dirty="0"/>
          </a:p>
        </p:txBody>
      </p:sp>
      <p:sp>
        <p:nvSpPr>
          <p:cNvPr id="5" name="Text 3"/>
          <p:cNvSpPr/>
          <p:nvPr/>
        </p:nvSpPr>
        <p:spPr>
          <a:xfrm>
            <a:off x="793790" y="3643074"/>
            <a:ext cx="2977039" cy="372070"/>
          </a:xfrm>
          <a:prstGeom prst="rect">
            <a:avLst/>
          </a:prstGeom>
          <a:noFill/>
          <a:ln/>
        </p:spPr>
        <p:txBody>
          <a:bodyPr wrap="none" rtlCol="0" anchor="t"/>
          <a:lstStyle/>
          <a:p>
            <a:pPr marL="0" indent="0">
              <a:lnSpc>
                <a:spcPts val="2930"/>
              </a:lnSpc>
              <a:buNone/>
            </a:pPr>
            <a:r>
              <a:rPr lang="en-US" sz="2344" dirty="0">
                <a:solidFill>
                  <a:srgbClr val="020202"/>
                </a:solidFill>
                <a:latin typeface="PT Serif" pitchFamily="34" charset="0"/>
                <a:ea typeface="PT Serif" pitchFamily="34" charset="-122"/>
                <a:cs typeface="PT Serif" pitchFamily="34" charset="-120"/>
              </a:rPr>
              <a:t>Cybersecurity</a:t>
            </a:r>
            <a:endParaRPr lang="en-US" sz="2344" dirty="0"/>
          </a:p>
        </p:txBody>
      </p:sp>
      <p:sp>
        <p:nvSpPr>
          <p:cNvPr id="6" name="Text 4"/>
          <p:cNvSpPr/>
          <p:nvPr/>
        </p:nvSpPr>
        <p:spPr>
          <a:xfrm>
            <a:off x="793790" y="4241959"/>
            <a:ext cx="3978116" cy="1451610"/>
          </a:xfrm>
          <a:prstGeom prst="rect">
            <a:avLst/>
          </a:prstGeom>
          <a:noFill/>
          <a:ln/>
        </p:spPr>
        <p:txBody>
          <a:bodyPr wrap="squar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Robust security measures are needed to protect vehicle systems from cyber threats and unauthorized access.</a:t>
            </a:r>
            <a:endParaRPr lang="en-US" sz="1786" dirty="0"/>
          </a:p>
        </p:txBody>
      </p:sp>
      <p:sp>
        <p:nvSpPr>
          <p:cNvPr id="7" name="Text 5"/>
          <p:cNvSpPr/>
          <p:nvPr/>
        </p:nvSpPr>
        <p:spPr>
          <a:xfrm>
            <a:off x="5332928" y="3643074"/>
            <a:ext cx="3088481" cy="372070"/>
          </a:xfrm>
          <a:prstGeom prst="rect">
            <a:avLst/>
          </a:prstGeom>
          <a:noFill/>
          <a:ln/>
        </p:spPr>
        <p:txBody>
          <a:bodyPr wrap="none" rtlCol="0" anchor="t"/>
          <a:lstStyle/>
          <a:p>
            <a:pPr marL="0" indent="0">
              <a:lnSpc>
                <a:spcPts val="2930"/>
              </a:lnSpc>
              <a:buNone/>
            </a:pPr>
            <a:r>
              <a:rPr lang="en-US" sz="2344" dirty="0">
                <a:solidFill>
                  <a:srgbClr val="020202"/>
                </a:solidFill>
                <a:latin typeface="PT Serif" pitchFamily="34" charset="0"/>
                <a:ea typeface="PT Serif" pitchFamily="34" charset="-122"/>
                <a:cs typeface="PT Serif" pitchFamily="34" charset="-120"/>
              </a:rPr>
              <a:t>Integration Complexity</a:t>
            </a:r>
            <a:endParaRPr lang="en-US" sz="2344" dirty="0"/>
          </a:p>
        </p:txBody>
      </p:sp>
      <p:sp>
        <p:nvSpPr>
          <p:cNvPr id="8" name="Text 6"/>
          <p:cNvSpPr/>
          <p:nvPr/>
        </p:nvSpPr>
        <p:spPr>
          <a:xfrm>
            <a:off x="5332928" y="4241959"/>
            <a:ext cx="3978116" cy="1088708"/>
          </a:xfrm>
          <a:prstGeom prst="rect">
            <a:avLst/>
          </a:prstGeom>
          <a:noFill/>
          <a:ln/>
        </p:spPr>
        <p:txBody>
          <a:bodyPr wrap="squar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Seamless integration of CAN bus and IoT technologies requires careful system design and testing.</a:t>
            </a:r>
            <a:endParaRPr lang="en-US" sz="1786" dirty="0"/>
          </a:p>
        </p:txBody>
      </p:sp>
      <p:sp>
        <p:nvSpPr>
          <p:cNvPr id="9" name="Text 7"/>
          <p:cNvSpPr/>
          <p:nvPr/>
        </p:nvSpPr>
        <p:spPr>
          <a:xfrm>
            <a:off x="9872067" y="3643074"/>
            <a:ext cx="2977039" cy="372070"/>
          </a:xfrm>
          <a:prstGeom prst="rect">
            <a:avLst/>
          </a:prstGeom>
          <a:noFill/>
          <a:ln/>
        </p:spPr>
        <p:txBody>
          <a:bodyPr wrap="none" rtlCol="0" anchor="t"/>
          <a:lstStyle/>
          <a:p>
            <a:pPr marL="0" indent="0">
              <a:lnSpc>
                <a:spcPts val="2930"/>
              </a:lnSpc>
              <a:buNone/>
            </a:pPr>
            <a:r>
              <a:rPr lang="en-US" sz="2344" dirty="0">
                <a:solidFill>
                  <a:srgbClr val="020202"/>
                </a:solidFill>
                <a:latin typeface="PT Serif" pitchFamily="34" charset="0"/>
                <a:ea typeface="PT Serif" pitchFamily="34" charset="-122"/>
                <a:cs typeface="PT Serif" pitchFamily="34" charset="-120"/>
              </a:rPr>
              <a:t>Data Privacy</a:t>
            </a:r>
            <a:endParaRPr lang="en-US" sz="2344" dirty="0"/>
          </a:p>
        </p:txBody>
      </p:sp>
      <p:sp>
        <p:nvSpPr>
          <p:cNvPr id="10" name="Text 8"/>
          <p:cNvSpPr/>
          <p:nvPr/>
        </p:nvSpPr>
        <p:spPr>
          <a:xfrm>
            <a:off x="9872067" y="4241959"/>
            <a:ext cx="3978116" cy="1088708"/>
          </a:xfrm>
          <a:prstGeom prst="rect">
            <a:avLst/>
          </a:prstGeom>
          <a:noFill/>
          <a:ln/>
        </p:spPr>
        <p:txBody>
          <a:bodyPr wrap="square" rtlCol="0" anchor="t"/>
          <a:lstStyle/>
          <a:p>
            <a:pPr marL="0" indent="0">
              <a:lnSpc>
                <a:spcPts val="2858"/>
              </a:lnSpc>
              <a:buNone/>
            </a:pPr>
            <a:r>
              <a:rPr lang="en-US" sz="1786" dirty="0">
                <a:solidFill>
                  <a:srgbClr val="383838"/>
                </a:solidFill>
                <a:latin typeface="DM Sans" pitchFamily="34" charset="0"/>
                <a:ea typeface="DM Sans" pitchFamily="34" charset="-122"/>
                <a:cs typeface="DM Sans" pitchFamily="34" charset="-120"/>
              </a:rPr>
              <a:t>Safeguarding user data and ensuring compliance with regulations is crucial for vehicle automation systems.</a:t>
            </a:r>
            <a:endParaRPr lang="en-US" sz="1786"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62119" y="772597"/>
            <a:ext cx="6794063" cy="714494"/>
          </a:xfrm>
          <a:prstGeom prst="rect">
            <a:avLst/>
          </a:prstGeom>
          <a:noFill/>
          <a:ln/>
        </p:spPr>
        <p:txBody>
          <a:bodyPr wrap="none" rtlCol="0" anchor="t"/>
          <a:lstStyle/>
          <a:p>
            <a:pPr marL="0" indent="0">
              <a:lnSpc>
                <a:spcPts val="5626"/>
              </a:lnSpc>
              <a:buNone/>
            </a:pPr>
            <a:r>
              <a:rPr lang="en-US" sz="4501" dirty="0">
                <a:solidFill>
                  <a:srgbClr val="020202"/>
                </a:solidFill>
                <a:latin typeface="PT Serif" pitchFamily="34" charset="0"/>
                <a:ea typeface="PT Serif" pitchFamily="34" charset="-122"/>
                <a:cs typeface="PT Serif" pitchFamily="34" charset="-120"/>
              </a:rPr>
              <a:t>Conclusion and Next Steps</a:t>
            </a:r>
            <a:endParaRPr lang="en-US" sz="4501" dirty="0"/>
          </a:p>
        </p:txBody>
      </p:sp>
      <p:sp>
        <p:nvSpPr>
          <p:cNvPr id="6" name="Shape 3"/>
          <p:cNvSpPr/>
          <p:nvPr/>
        </p:nvSpPr>
        <p:spPr>
          <a:xfrm>
            <a:off x="1073468" y="1813679"/>
            <a:ext cx="30480" cy="5643205"/>
          </a:xfrm>
          <a:prstGeom prst="roundRect">
            <a:avLst>
              <a:gd name="adj" fmla="val 107163"/>
            </a:avLst>
          </a:prstGeom>
          <a:solidFill>
            <a:srgbClr val="D8D4D4"/>
          </a:solidFill>
          <a:ln/>
        </p:spPr>
      </p:sp>
      <p:sp>
        <p:nvSpPr>
          <p:cNvPr id="7" name="Shape 4"/>
          <p:cNvSpPr/>
          <p:nvPr/>
        </p:nvSpPr>
        <p:spPr>
          <a:xfrm>
            <a:off x="1303199" y="2288262"/>
            <a:ext cx="762119" cy="30480"/>
          </a:xfrm>
          <a:prstGeom prst="roundRect">
            <a:avLst>
              <a:gd name="adj" fmla="val 107163"/>
            </a:avLst>
          </a:prstGeom>
          <a:solidFill>
            <a:srgbClr val="D8D4D4"/>
          </a:solidFill>
          <a:ln/>
        </p:spPr>
      </p:sp>
      <p:sp>
        <p:nvSpPr>
          <p:cNvPr id="8" name="Shape 5"/>
          <p:cNvSpPr/>
          <p:nvPr/>
        </p:nvSpPr>
        <p:spPr>
          <a:xfrm>
            <a:off x="843736" y="2058591"/>
            <a:ext cx="489942" cy="489942"/>
          </a:xfrm>
          <a:prstGeom prst="roundRect">
            <a:avLst>
              <a:gd name="adj" fmla="val 6667"/>
            </a:avLst>
          </a:prstGeom>
          <a:solidFill>
            <a:srgbClr val="F2EEEE"/>
          </a:solidFill>
          <a:ln/>
        </p:spPr>
      </p:sp>
      <p:sp>
        <p:nvSpPr>
          <p:cNvPr id="9" name="Text 6"/>
          <p:cNvSpPr/>
          <p:nvPr/>
        </p:nvSpPr>
        <p:spPr>
          <a:xfrm>
            <a:off x="997208" y="2132052"/>
            <a:ext cx="182880" cy="343019"/>
          </a:xfrm>
          <a:prstGeom prst="rect">
            <a:avLst/>
          </a:prstGeom>
          <a:noFill/>
          <a:ln/>
        </p:spPr>
        <p:txBody>
          <a:bodyPr wrap="none" rtlCol="0" anchor="t"/>
          <a:lstStyle/>
          <a:p>
            <a:pPr marL="0" indent="0" algn="ctr">
              <a:lnSpc>
                <a:spcPts val="2701"/>
              </a:lnSpc>
              <a:buNone/>
            </a:pPr>
            <a:r>
              <a:rPr lang="en-US" sz="2701" dirty="0">
                <a:solidFill>
                  <a:srgbClr val="383838"/>
                </a:solidFill>
                <a:latin typeface="PT Serif" pitchFamily="34" charset="0"/>
                <a:ea typeface="PT Serif" pitchFamily="34" charset="-122"/>
                <a:cs typeface="PT Serif" pitchFamily="34" charset="-120"/>
              </a:rPr>
              <a:t>1</a:t>
            </a:r>
            <a:endParaRPr lang="en-US" sz="2701" dirty="0"/>
          </a:p>
        </p:txBody>
      </p:sp>
      <p:sp>
        <p:nvSpPr>
          <p:cNvPr id="10" name="Text 7"/>
          <p:cNvSpPr/>
          <p:nvPr/>
        </p:nvSpPr>
        <p:spPr>
          <a:xfrm>
            <a:off x="2286357" y="2031325"/>
            <a:ext cx="2857976" cy="357188"/>
          </a:xfrm>
          <a:prstGeom prst="rect">
            <a:avLst/>
          </a:prstGeom>
          <a:noFill/>
          <a:ln/>
        </p:spPr>
        <p:txBody>
          <a:bodyPr wrap="none" rtlCol="0" anchor="t"/>
          <a:lstStyle/>
          <a:p>
            <a:pPr marL="0" indent="0" algn="l">
              <a:lnSpc>
                <a:spcPts val="2813"/>
              </a:lnSpc>
              <a:buNone/>
            </a:pPr>
            <a:r>
              <a:rPr lang="en-US" sz="2250" dirty="0">
                <a:solidFill>
                  <a:srgbClr val="383838"/>
                </a:solidFill>
                <a:latin typeface="PT Serif" pitchFamily="34" charset="0"/>
                <a:ea typeface="PT Serif" pitchFamily="34" charset="-122"/>
                <a:cs typeface="PT Serif" pitchFamily="34" charset="-120"/>
              </a:rPr>
              <a:t>Pilot Projects</a:t>
            </a:r>
            <a:endParaRPr lang="en-US" sz="2250" dirty="0"/>
          </a:p>
        </p:txBody>
      </p:sp>
      <p:sp>
        <p:nvSpPr>
          <p:cNvPr id="11" name="Text 8"/>
          <p:cNvSpPr/>
          <p:nvPr/>
        </p:nvSpPr>
        <p:spPr>
          <a:xfrm>
            <a:off x="2286357" y="2519124"/>
            <a:ext cx="6095524" cy="1045131"/>
          </a:xfrm>
          <a:prstGeom prst="rect">
            <a:avLst/>
          </a:prstGeom>
          <a:noFill/>
          <a:ln/>
        </p:spPr>
        <p:txBody>
          <a:bodyPr wrap="square" rtlCol="0" anchor="t"/>
          <a:lstStyle/>
          <a:p>
            <a:pPr marL="0" indent="0" algn="l">
              <a:lnSpc>
                <a:spcPts val="2743"/>
              </a:lnSpc>
              <a:buNone/>
            </a:pPr>
            <a:r>
              <a:rPr lang="en-US" sz="1715" dirty="0">
                <a:solidFill>
                  <a:srgbClr val="383838"/>
                </a:solidFill>
                <a:latin typeface="DM Sans" pitchFamily="34" charset="0"/>
                <a:ea typeface="DM Sans" pitchFamily="34" charset="-122"/>
                <a:cs typeface="DM Sans" pitchFamily="34" charset="-120"/>
              </a:rPr>
              <a:t>Implement CAN and IoT-based automation features in selected vehicle models to gather real-world insights and user feedback.</a:t>
            </a:r>
            <a:endParaRPr lang="en-US" sz="1715" dirty="0"/>
          </a:p>
        </p:txBody>
      </p:sp>
      <p:sp>
        <p:nvSpPr>
          <p:cNvPr id="12" name="Shape 9"/>
          <p:cNvSpPr/>
          <p:nvPr/>
        </p:nvSpPr>
        <p:spPr>
          <a:xfrm>
            <a:off x="1303199" y="4474131"/>
            <a:ext cx="762119" cy="30480"/>
          </a:xfrm>
          <a:prstGeom prst="roundRect">
            <a:avLst>
              <a:gd name="adj" fmla="val 107163"/>
            </a:avLst>
          </a:prstGeom>
          <a:solidFill>
            <a:srgbClr val="D8D4D4"/>
          </a:solidFill>
          <a:ln/>
        </p:spPr>
      </p:sp>
      <p:sp>
        <p:nvSpPr>
          <p:cNvPr id="13" name="Shape 10"/>
          <p:cNvSpPr/>
          <p:nvPr/>
        </p:nvSpPr>
        <p:spPr>
          <a:xfrm>
            <a:off x="843736" y="4244459"/>
            <a:ext cx="489942" cy="489942"/>
          </a:xfrm>
          <a:prstGeom prst="roundRect">
            <a:avLst>
              <a:gd name="adj" fmla="val 6667"/>
            </a:avLst>
          </a:prstGeom>
          <a:solidFill>
            <a:srgbClr val="F2EEEE"/>
          </a:solidFill>
          <a:ln/>
        </p:spPr>
      </p:sp>
      <p:sp>
        <p:nvSpPr>
          <p:cNvPr id="14" name="Text 11"/>
          <p:cNvSpPr/>
          <p:nvPr/>
        </p:nvSpPr>
        <p:spPr>
          <a:xfrm>
            <a:off x="997208" y="4317921"/>
            <a:ext cx="182880" cy="343019"/>
          </a:xfrm>
          <a:prstGeom prst="rect">
            <a:avLst/>
          </a:prstGeom>
          <a:noFill/>
          <a:ln/>
        </p:spPr>
        <p:txBody>
          <a:bodyPr wrap="none" rtlCol="0" anchor="t"/>
          <a:lstStyle/>
          <a:p>
            <a:pPr marL="0" indent="0" algn="ctr">
              <a:lnSpc>
                <a:spcPts val="2701"/>
              </a:lnSpc>
              <a:buNone/>
            </a:pPr>
            <a:r>
              <a:rPr lang="en-US" sz="2701" dirty="0">
                <a:solidFill>
                  <a:srgbClr val="383838"/>
                </a:solidFill>
                <a:latin typeface="PT Serif" pitchFamily="34" charset="0"/>
                <a:ea typeface="PT Serif" pitchFamily="34" charset="-122"/>
                <a:cs typeface="PT Serif" pitchFamily="34" charset="-120"/>
              </a:rPr>
              <a:t>2</a:t>
            </a:r>
            <a:endParaRPr lang="en-US" sz="2701" dirty="0"/>
          </a:p>
        </p:txBody>
      </p:sp>
      <p:sp>
        <p:nvSpPr>
          <p:cNvPr id="15" name="Text 12"/>
          <p:cNvSpPr/>
          <p:nvPr/>
        </p:nvSpPr>
        <p:spPr>
          <a:xfrm>
            <a:off x="2286357" y="4217194"/>
            <a:ext cx="2857976" cy="357188"/>
          </a:xfrm>
          <a:prstGeom prst="rect">
            <a:avLst/>
          </a:prstGeom>
          <a:noFill/>
          <a:ln/>
        </p:spPr>
        <p:txBody>
          <a:bodyPr wrap="none" rtlCol="0" anchor="t"/>
          <a:lstStyle/>
          <a:p>
            <a:pPr marL="0" indent="0" algn="l">
              <a:lnSpc>
                <a:spcPts val="2813"/>
              </a:lnSpc>
              <a:buNone/>
            </a:pPr>
            <a:r>
              <a:rPr lang="en-US" sz="2250" dirty="0">
                <a:solidFill>
                  <a:srgbClr val="383838"/>
                </a:solidFill>
                <a:latin typeface="PT Serif" pitchFamily="34" charset="0"/>
                <a:ea typeface="PT Serif" pitchFamily="34" charset="-122"/>
                <a:cs typeface="PT Serif" pitchFamily="34" charset="-120"/>
              </a:rPr>
              <a:t>Standardization</a:t>
            </a:r>
            <a:endParaRPr lang="en-US" sz="2250" dirty="0"/>
          </a:p>
        </p:txBody>
      </p:sp>
      <p:sp>
        <p:nvSpPr>
          <p:cNvPr id="16" name="Text 13"/>
          <p:cNvSpPr/>
          <p:nvPr/>
        </p:nvSpPr>
        <p:spPr>
          <a:xfrm>
            <a:off x="2286357" y="4704993"/>
            <a:ext cx="6095524" cy="696754"/>
          </a:xfrm>
          <a:prstGeom prst="rect">
            <a:avLst/>
          </a:prstGeom>
          <a:noFill/>
          <a:ln/>
        </p:spPr>
        <p:txBody>
          <a:bodyPr wrap="square" rtlCol="0" anchor="t"/>
          <a:lstStyle/>
          <a:p>
            <a:pPr marL="0" indent="0" algn="l">
              <a:lnSpc>
                <a:spcPts val="2743"/>
              </a:lnSpc>
              <a:buNone/>
            </a:pPr>
            <a:r>
              <a:rPr lang="en-US" sz="1715" dirty="0">
                <a:solidFill>
                  <a:srgbClr val="383838"/>
                </a:solidFill>
                <a:latin typeface="DM Sans" pitchFamily="34" charset="0"/>
                <a:ea typeface="DM Sans" pitchFamily="34" charset="-122"/>
                <a:cs typeface="DM Sans" pitchFamily="34" charset="-120"/>
              </a:rPr>
              <a:t>Engage with industry bodies to develop common guidelines and standards for vehicle automation systems.</a:t>
            </a:r>
            <a:endParaRPr lang="en-US" sz="1715" dirty="0"/>
          </a:p>
        </p:txBody>
      </p:sp>
      <p:sp>
        <p:nvSpPr>
          <p:cNvPr id="17" name="Shape 14"/>
          <p:cNvSpPr/>
          <p:nvPr/>
        </p:nvSpPr>
        <p:spPr>
          <a:xfrm>
            <a:off x="1303199" y="6311622"/>
            <a:ext cx="762119" cy="30480"/>
          </a:xfrm>
          <a:prstGeom prst="roundRect">
            <a:avLst>
              <a:gd name="adj" fmla="val 107163"/>
            </a:avLst>
          </a:prstGeom>
          <a:solidFill>
            <a:srgbClr val="D8D4D4"/>
          </a:solidFill>
          <a:ln/>
        </p:spPr>
      </p:sp>
      <p:sp>
        <p:nvSpPr>
          <p:cNvPr id="18" name="Shape 15"/>
          <p:cNvSpPr/>
          <p:nvPr/>
        </p:nvSpPr>
        <p:spPr>
          <a:xfrm>
            <a:off x="843736" y="6081951"/>
            <a:ext cx="489942" cy="489942"/>
          </a:xfrm>
          <a:prstGeom prst="roundRect">
            <a:avLst>
              <a:gd name="adj" fmla="val 6667"/>
            </a:avLst>
          </a:prstGeom>
          <a:solidFill>
            <a:srgbClr val="F2EEEE"/>
          </a:solidFill>
          <a:ln/>
        </p:spPr>
      </p:sp>
      <p:sp>
        <p:nvSpPr>
          <p:cNvPr id="19" name="Text 16"/>
          <p:cNvSpPr/>
          <p:nvPr/>
        </p:nvSpPr>
        <p:spPr>
          <a:xfrm>
            <a:off x="997208" y="6155412"/>
            <a:ext cx="182880" cy="343019"/>
          </a:xfrm>
          <a:prstGeom prst="rect">
            <a:avLst/>
          </a:prstGeom>
          <a:noFill/>
          <a:ln/>
        </p:spPr>
        <p:txBody>
          <a:bodyPr wrap="none" rtlCol="0" anchor="t"/>
          <a:lstStyle/>
          <a:p>
            <a:pPr marL="0" indent="0" algn="ctr">
              <a:lnSpc>
                <a:spcPts val="2701"/>
              </a:lnSpc>
              <a:buNone/>
            </a:pPr>
            <a:r>
              <a:rPr lang="en-US" sz="2701" dirty="0">
                <a:solidFill>
                  <a:srgbClr val="383838"/>
                </a:solidFill>
                <a:latin typeface="PT Serif" pitchFamily="34" charset="0"/>
                <a:ea typeface="PT Serif" pitchFamily="34" charset="-122"/>
                <a:cs typeface="PT Serif" pitchFamily="34" charset="-120"/>
              </a:rPr>
              <a:t>3</a:t>
            </a:r>
            <a:endParaRPr lang="en-US" sz="2701" dirty="0"/>
          </a:p>
        </p:txBody>
      </p:sp>
      <p:sp>
        <p:nvSpPr>
          <p:cNvPr id="20" name="Text 17"/>
          <p:cNvSpPr/>
          <p:nvPr/>
        </p:nvSpPr>
        <p:spPr>
          <a:xfrm>
            <a:off x="2286357" y="6054685"/>
            <a:ext cx="2857976" cy="357188"/>
          </a:xfrm>
          <a:prstGeom prst="rect">
            <a:avLst/>
          </a:prstGeom>
          <a:noFill/>
          <a:ln/>
        </p:spPr>
        <p:txBody>
          <a:bodyPr wrap="none" rtlCol="0" anchor="t"/>
          <a:lstStyle/>
          <a:p>
            <a:pPr marL="0" indent="0" algn="l">
              <a:lnSpc>
                <a:spcPts val="2813"/>
              </a:lnSpc>
              <a:buNone/>
            </a:pPr>
            <a:r>
              <a:rPr lang="en-US" sz="2250" dirty="0">
                <a:solidFill>
                  <a:srgbClr val="383838"/>
                </a:solidFill>
                <a:latin typeface="PT Serif" pitchFamily="34" charset="0"/>
                <a:ea typeface="PT Serif" pitchFamily="34" charset="-122"/>
                <a:cs typeface="PT Serif" pitchFamily="34" charset="-120"/>
              </a:rPr>
              <a:t>Scalable Deployment</a:t>
            </a:r>
            <a:endParaRPr lang="en-US" sz="2250" dirty="0"/>
          </a:p>
        </p:txBody>
      </p:sp>
      <p:sp>
        <p:nvSpPr>
          <p:cNvPr id="21" name="Text 18"/>
          <p:cNvSpPr/>
          <p:nvPr/>
        </p:nvSpPr>
        <p:spPr>
          <a:xfrm>
            <a:off x="2286357" y="6542484"/>
            <a:ext cx="6095524" cy="696754"/>
          </a:xfrm>
          <a:prstGeom prst="rect">
            <a:avLst/>
          </a:prstGeom>
          <a:noFill/>
          <a:ln/>
        </p:spPr>
        <p:txBody>
          <a:bodyPr wrap="square" rtlCol="0" anchor="t"/>
          <a:lstStyle/>
          <a:p>
            <a:pPr marL="0" indent="0" algn="l">
              <a:lnSpc>
                <a:spcPts val="2743"/>
              </a:lnSpc>
              <a:buNone/>
            </a:pPr>
            <a:r>
              <a:rPr lang="en-US" sz="1715" dirty="0">
                <a:solidFill>
                  <a:srgbClr val="383838"/>
                </a:solidFill>
                <a:latin typeface="DM Sans" pitchFamily="34" charset="0"/>
                <a:ea typeface="DM Sans" pitchFamily="34" charset="-122"/>
                <a:cs typeface="DM Sans" pitchFamily="34" charset="-120"/>
              </a:rPr>
              <a:t>Refine the technology and integrate it into a wider range of vehicle models to enable widespread adoption.</a:t>
            </a:r>
            <a:endParaRPr lang="en-US" sz="171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32458"/>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32458"/>
          </a:xfrm>
          <a:prstGeom prst="rect">
            <a:avLst/>
          </a:prstGeom>
        </p:spPr>
      </p:pic>
      <p:sp>
        <p:nvSpPr>
          <p:cNvPr id="5" name="Text 2"/>
          <p:cNvSpPr/>
          <p:nvPr/>
        </p:nvSpPr>
        <p:spPr>
          <a:xfrm>
            <a:off x="6278761" y="622578"/>
            <a:ext cx="6716197" cy="742950"/>
          </a:xfrm>
          <a:prstGeom prst="rect">
            <a:avLst/>
          </a:prstGeom>
          <a:noFill/>
          <a:ln/>
        </p:spPr>
        <p:txBody>
          <a:bodyPr wrap="none" rtlCol="0" anchor="t"/>
          <a:lstStyle/>
          <a:p>
            <a:pPr marL="0" indent="0">
              <a:lnSpc>
                <a:spcPts val="5850"/>
              </a:lnSpc>
              <a:buNone/>
            </a:pPr>
            <a:r>
              <a:rPr lang="en-US" sz="4680" dirty="0">
                <a:solidFill>
                  <a:srgbClr val="020202"/>
                </a:solidFill>
                <a:latin typeface="PT Serif" pitchFamily="34" charset="0"/>
                <a:ea typeface="PT Serif" pitchFamily="34" charset="-122"/>
                <a:cs typeface="PT Serif" pitchFamily="34" charset="-120"/>
              </a:rPr>
              <a:t>Integrating CAN with IoT</a:t>
            </a:r>
            <a:endParaRPr lang="en-US" sz="4680" dirty="0"/>
          </a:p>
        </p:txBody>
      </p:sp>
      <p:pic>
        <p:nvPicPr>
          <p:cNvPr id="6" name="Image 1" descr="preencoded.png"/>
          <p:cNvPicPr>
            <a:picLocks noChangeAspect="1"/>
          </p:cNvPicPr>
          <p:nvPr/>
        </p:nvPicPr>
        <p:blipFill>
          <a:blip r:embed="rId4"/>
          <a:stretch>
            <a:fillRect/>
          </a:stretch>
        </p:blipFill>
        <p:spPr>
          <a:xfrm>
            <a:off x="6278761" y="1705094"/>
            <a:ext cx="1131927" cy="1811179"/>
          </a:xfrm>
          <a:prstGeom prst="rect">
            <a:avLst/>
          </a:prstGeom>
        </p:spPr>
      </p:pic>
      <p:sp>
        <p:nvSpPr>
          <p:cNvPr id="7" name="Text 3"/>
          <p:cNvSpPr/>
          <p:nvPr/>
        </p:nvSpPr>
        <p:spPr>
          <a:xfrm>
            <a:off x="7750254" y="1931432"/>
            <a:ext cx="2971562" cy="371475"/>
          </a:xfrm>
          <a:prstGeom prst="rect">
            <a:avLst/>
          </a:prstGeom>
          <a:noFill/>
          <a:ln/>
        </p:spPr>
        <p:txBody>
          <a:bodyPr wrap="none" rtlCol="0" anchor="t"/>
          <a:lstStyle/>
          <a:p>
            <a:pPr marL="0" indent="0" algn="l">
              <a:lnSpc>
                <a:spcPts val="2925"/>
              </a:lnSpc>
              <a:buNone/>
            </a:pPr>
            <a:r>
              <a:rPr lang="en-US" sz="2340" dirty="0">
                <a:solidFill>
                  <a:srgbClr val="383838"/>
                </a:solidFill>
                <a:latin typeface="PT Serif" pitchFamily="34" charset="0"/>
                <a:ea typeface="PT Serif" pitchFamily="34" charset="-122"/>
                <a:cs typeface="PT Serif" pitchFamily="34" charset="-120"/>
              </a:rPr>
              <a:t>CAN Data Collection</a:t>
            </a:r>
            <a:endParaRPr lang="en-US" sz="2340" dirty="0"/>
          </a:p>
        </p:txBody>
      </p:sp>
      <p:sp>
        <p:nvSpPr>
          <p:cNvPr id="8" name="Text 4"/>
          <p:cNvSpPr/>
          <p:nvPr/>
        </p:nvSpPr>
        <p:spPr>
          <a:xfrm>
            <a:off x="7750254" y="2438638"/>
            <a:ext cx="6087785" cy="724614"/>
          </a:xfrm>
          <a:prstGeom prst="rect">
            <a:avLst/>
          </a:prstGeom>
          <a:noFill/>
          <a:ln/>
        </p:spPr>
        <p:txBody>
          <a:bodyPr wrap="square" rtlCol="0" anchor="t"/>
          <a:lstStyle/>
          <a:p>
            <a:pPr marL="0" indent="0" algn="l">
              <a:lnSpc>
                <a:spcPts val="2852"/>
              </a:lnSpc>
              <a:buNone/>
            </a:pPr>
            <a:r>
              <a:rPr lang="en-US" sz="1783" dirty="0">
                <a:solidFill>
                  <a:srgbClr val="383838"/>
                </a:solidFill>
                <a:latin typeface="DM Sans" pitchFamily="34" charset="0"/>
                <a:ea typeface="DM Sans" pitchFamily="34" charset="-122"/>
                <a:cs typeface="DM Sans" pitchFamily="34" charset="-120"/>
              </a:rPr>
              <a:t>IoT devices can be used to capture and transmit CAN bus data to the cloud for remote monitoring and analysis.</a:t>
            </a:r>
            <a:endParaRPr lang="en-US" sz="1783" dirty="0"/>
          </a:p>
        </p:txBody>
      </p:sp>
      <p:pic>
        <p:nvPicPr>
          <p:cNvPr id="9" name="Image 2" descr="preencoded.png"/>
          <p:cNvPicPr>
            <a:picLocks noChangeAspect="1"/>
          </p:cNvPicPr>
          <p:nvPr/>
        </p:nvPicPr>
        <p:blipFill>
          <a:blip r:embed="rId5"/>
          <a:stretch>
            <a:fillRect/>
          </a:stretch>
        </p:blipFill>
        <p:spPr>
          <a:xfrm>
            <a:off x="6278761" y="3516273"/>
            <a:ext cx="1131927" cy="2046803"/>
          </a:xfrm>
          <a:prstGeom prst="rect">
            <a:avLst/>
          </a:prstGeom>
        </p:spPr>
      </p:pic>
      <p:sp>
        <p:nvSpPr>
          <p:cNvPr id="10" name="Text 5"/>
          <p:cNvSpPr/>
          <p:nvPr/>
        </p:nvSpPr>
        <p:spPr>
          <a:xfrm>
            <a:off x="7750254" y="3742611"/>
            <a:ext cx="2971562" cy="371475"/>
          </a:xfrm>
          <a:prstGeom prst="rect">
            <a:avLst/>
          </a:prstGeom>
          <a:noFill/>
          <a:ln/>
        </p:spPr>
        <p:txBody>
          <a:bodyPr wrap="none" rtlCol="0" anchor="t"/>
          <a:lstStyle/>
          <a:p>
            <a:pPr marL="0" indent="0" algn="l">
              <a:lnSpc>
                <a:spcPts val="2925"/>
              </a:lnSpc>
              <a:buNone/>
            </a:pPr>
            <a:r>
              <a:rPr lang="en-US" sz="2340" dirty="0">
                <a:solidFill>
                  <a:srgbClr val="383838"/>
                </a:solidFill>
                <a:latin typeface="PT Serif" pitchFamily="34" charset="0"/>
                <a:ea typeface="PT Serif" pitchFamily="34" charset="-122"/>
                <a:cs typeface="PT Serif" pitchFamily="34" charset="-120"/>
              </a:rPr>
              <a:t>Cloud Processing</a:t>
            </a:r>
            <a:endParaRPr lang="en-US" sz="2340" dirty="0"/>
          </a:p>
        </p:txBody>
      </p:sp>
      <p:sp>
        <p:nvSpPr>
          <p:cNvPr id="11" name="Text 6"/>
          <p:cNvSpPr/>
          <p:nvPr/>
        </p:nvSpPr>
        <p:spPr>
          <a:xfrm>
            <a:off x="7750254" y="4249817"/>
            <a:ext cx="6087785" cy="1086922"/>
          </a:xfrm>
          <a:prstGeom prst="rect">
            <a:avLst/>
          </a:prstGeom>
          <a:noFill/>
          <a:ln/>
        </p:spPr>
        <p:txBody>
          <a:bodyPr wrap="square" rtlCol="0" anchor="t"/>
          <a:lstStyle/>
          <a:p>
            <a:pPr marL="0" indent="0" algn="l">
              <a:lnSpc>
                <a:spcPts val="2852"/>
              </a:lnSpc>
              <a:buNone/>
            </a:pPr>
            <a:r>
              <a:rPr lang="en-US" sz="1783" dirty="0">
                <a:solidFill>
                  <a:srgbClr val="383838"/>
                </a:solidFill>
                <a:latin typeface="DM Sans" pitchFamily="34" charset="0"/>
                <a:ea typeface="DM Sans" pitchFamily="34" charset="-122"/>
                <a:cs typeface="DM Sans" pitchFamily="34" charset="-120"/>
              </a:rPr>
              <a:t>The collected CAN data can be processed in the cloud, enabling advanced analytics and predictive maintenance features.</a:t>
            </a:r>
            <a:endParaRPr lang="en-US" sz="1783" dirty="0"/>
          </a:p>
        </p:txBody>
      </p:sp>
      <p:pic>
        <p:nvPicPr>
          <p:cNvPr id="12" name="Image 3" descr="preencoded.png"/>
          <p:cNvPicPr>
            <a:picLocks noChangeAspect="1"/>
          </p:cNvPicPr>
          <p:nvPr/>
        </p:nvPicPr>
        <p:blipFill>
          <a:blip r:embed="rId6"/>
          <a:stretch>
            <a:fillRect/>
          </a:stretch>
        </p:blipFill>
        <p:spPr>
          <a:xfrm>
            <a:off x="6278761" y="5563076"/>
            <a:ext cx="1131927" cy="2046803"/>
          </a:xfrm>
          <a:prstGeom prst="rect">
            <a:avLst/>
          </a:prstGeom>
        </p:spPr>
      </p:pic>
      <p:sp>
        <p:nvSpPr>
          <p:cNvPr id="13" name="Text 7"/>
          <p:cNvSpPr/>
          <p:nvPr/>
        </p:nvSpPr>
        <p:spPr>
          <a:xfrm>
            <a:off x="7750254" y="5789414"/>
            <a:ext cx="2971562" cy="371475"/>
          </a:xfrm>
          <a:prstGeom prst="rect">
            <a:avLst/>
          </a:prstGeom>
          <a:noFill/>
          <a:ln/>
        </p:spPr>
        <p:txBody>
          <a:bodyPr wrap="none" rtlCol="0" anchor="t"/>
          <a:lstStyle/>
          <a:p>
            <a:pPr marL="0" indent="0" algn="l">
              <a:lnSpc>
                <a:spcPts val="2925"/>
              </a:lnSpc>
              <a:buNone/>
            </a:pPr>
            <a:r>
              <a:rPr lang="en-US" sz="2340" dirty="0">
                <a:solidFill>
                  <a:srgbClr val="383838"/>
                </a:solidFill>
                <a:latin typeface="PT Serif" pitchFamily="34" charset="0"/>
                <a:ea typeface="PT Serif" pitchFamily="34" charset="-122"/>
                <a:cs typeface="PT Serif" pitchFamily="34" charset="-120"/>
              </a:rPr>
              <a:t>Remote Monitoring</a:t>
            </a:r>
            <a:endParaRPr lang="en-US" sz="2340" dirty="0"/>
          </a:p>
        </p:txBody>
      </p:sp>
      <p:sp>
        <p:nvSpPr>
          <p:cNvPr id="14" name="Text 8"/>
          <p:cNvSpPr/>
          <p:nvPr/>
        </p:nvSpPr>
        <p:spPr>
          <a:xfrm>
            <a:off x="7750254" y="6296620"/>
            <a:ext cx="6087785" cy="1086922"/>
          </a:xfrm>
          <a:prstGeom prst="rect">
            <a:avLst/>
          </a:prstGeom>
          <a:noFill/>
          <a:ln/>
        </p:spPr>
        <p:txBody>
          <a:bodyPr wrap="square" rtlCol="0" anchor="t"/>
          <a:lstStyle/>
          <a:p>
            <a:pPr marL="0" indent="0" algn="l">
              <a:lnSpc>
                <a:spcPts val="2852"/>
              </a:lnSpc>
              <a:buNone/>
            </a:pPr>
            <a:r>
              <a:rPr lang="en-US" sz="1783" dirty="0">
                <a:solidFill>
                  <a:srgbClr val="383838"/>
                </a:solidFill>
                <a:latin typeface="DM Sans" pitchFamily="34" charset="0"/>
                <a:ea typeface="DM Sans" pitchFamily="34" charset="-122"/>
                <a:cs typeface="DM Sans" pitchFamily="34" charset="-120"/>
              </a:rPr>
              <a:t>IoT integration allows for remote monitoring and automation of vehicle systems, such as wipers and air conditioning, through mobile apps or web interfaces.</a:t>
            </a:r>
            <a:endParaRPr lang="en-US" sz="178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24230" y="747832"/>
            <a:ext cx="7668339" cy="1383506"/>
          </a:xfrm>
          <a:prstGeom prst="rect">
            <a:avLst/>
          </a:prstGeom>
          <a:noFill/>
          <a:ln/>
        </p:spPr>
        <p:txBody>
          <a:bodyPr wrap="square" rtlCol="0" anchor="t"/>
          <a:lstStyle/>
          <a:p>
            <a:pPr marL="0" indent="0">
              <a:lnSpc>
                <a:spcPts val="5447"/>
              </a:lnSpc>
              <a:buNone/>
            </a:pPr>
            <a:r>
              <a:rPr lang="en-US" sz="4358" dirty="0">
                <a:solidFill>
                  <a:srgbClr val="020202"/>
                </a:solidFill>
                <a:latin typeface="PT Serif" pitchFamily="34" charset="0"/>
                <a:ea typeface="PT Serif" pitchFamily="34" charset="-122"/>
                <a:cs typeface="PT Serif" pitchFamily="34" charset="-120"/>
              </a:rPr>
              <a:t>Automating Wipers using CAN and IoT</a:t>
            </a:r>
            <a:endParaRPr lang="en-US" sz="4358" dirty="0"/>
          </a:p>
        </p:txBody>
      </p:sp>
      <p:sp>
        <p:nvSpPr>
          <p:cNvPr id="6" name="Shape 3"/>
          <p:cNvSpPr/>
          <p:nvPr/>
        </p:nvSpPr>
        <p:spPr>
          <a:xfrm>
            <a:off x="6224230" y="2447568"/>
            <a:ext cx="3728799" cy="2243018"/>
          </a:xfrm>
          <a:prstGeom prst="roundRect">
            <a:avLst>
              <a:gd name="adj" fmla="val 1410"/>
            </a:avLst>
          </a:prstGeom>
          <a:solidFill>
            <a:srgbClr val="F2EEEE"/>
          </a:solidFill>
          <a:ln/>
        </p:spPr>
      </p:sp>
      <p:sp>
        <p:nvSpPr>
          <p:cNvPr id="7" name="Text 4"/>
          <p:cNvSpPr/>
          <p:nvPr/>
        </p:nvSpPr>
        <p:spPr>
          <a:xfrm>
            <a:off x="6434971" y="2658308"/>
            <a:ext cx="2767013" cy="345877"/>
          </a:xfrm>
          <a:prstGeom prst="rect">
            <a:avLst/>
          </a:prstGeom>
          <a:noFill/>
          <a:ln/>
        </p:spPr>
        <p:txBody>
          <a:bodyPr wrap="none" rtlCol="0" anchor="t"/>
          <a:lstStyle/>
          <a:p>
            <a:pPr marL="0" indent="0">
              <a:lnSpc>
                <a:spcPts val="2723"/>
              </a:lnSpc>
              <a:buNone/>
            </a:pPr>
            <a:r>
              <a:rPr lang="en-US" sz="2179" dirty="0">
                <a:solidFill>
                  <a:srgbClr val="383838"/>
                </a:solidFill>
                <a:latin typeface="PT Serif" pitchFamily="34" charset="0"/>
                <a:ea typeface="PT Serif" pitchFamily="34" charset="-122"/>
                <a:cs typeface="PT Serif" pitchFamily="34" charset="-120"/>
              </a:rPr>
              <a:t>Sensor Integration</a:t>
            </a:r>
            <a:endParaRPr lang="en-US" sz="2179" dirty="0"/>
          </a:p>
        </p:txBody>
      </p:sp>
      <p:sp>
        <p:nvSpPr>
          <p:cNvPr id="8" name="Text 5"/>
          <p:cNvSpPr/>
          <p:nvPr/>
        </p:nvSpPr>
        <p:spPr>
          <a:xfrm>
            <a:off x="6434971" y="3130629"/>
            <a:ext cx="3307318" cy="1349216"/>
          </a:xfrm>
          <a:prstGeom prst="rect">
            <a:avLst/>
          </a:prstGeom>
          <a:noFill/>
          <a:ln/>
        </p:spPr>
        <p:txBody>
          <a:bodyPr wrap="square" rtlCol="0" anchor="t"/>
          <a:lstStyle/>
          <a:p>
            <a:pPr marL="0" indent="0">
              <a:lnSpc>
                <a:spcPts val="2656"/>
              </a:lnSpc>
              <a:buNone/>
            </a:pPr>
            <a:r>
              <a:rPr lang="en-US" sz="1660" dirty="0">
                <a:solidFill>
                  <a:srgbClr val="383838"/>
                </a:solidFill>
                <a:latin typeface="DM Sans" pitchFamily="34" charset="0"/>
                <a:ea typeface="DM Sans" pitchFamily="34" charset="-122"/>
                <a:cs typeface="DM Sans" pitchFamily="34" charset="-120"/>
              </a:rPr>
              <a:t>CAN-connected rain sensors can detect precipitation and trigger the wiper system to activate automatically.</a:t>
            </a:r>
            <a:endParaRPr lang="en-US" sz="1660" dirty="0"/>
          </a:p>
        </p:txBody>
      </p:sp>
      <p:sp>
        <p:nvSpPr>
          <p:cNvPr id="9" name="Shape 6"/>
          <p:cNvSpPr/>
          <p:nvPr/>
        </p:nvSpPr>
        <p:spPr>
          <a:xfrm>
            <a:off x="10163770" y="2447568"/>
            <a:ext cx="3728799" cy="2243018"/>
          </a:xfrm>
          <a:prstGeom prst="roundRect">
            <a:avLst>
              <a:gd name="adj" fmla="val 1410"/>
            </a:avLst>
          </a:prstGeom>
          <a:solidFill>
            <a:srgbClr val="F2EEEE"/>
          </a:solidFill>
          <a:ln/>
        </p:spPr>
      </p:sp>
      <p:sp>
        <p:nvSpPr>
          <p:cNvPr id="10" name="Text 7"/>
          <p:cNvSpPr/>
          <p:nvPr/>
        </p:nvSpPr>
        <p:spPr>
          <a:xfrm>
            <a:off x="10374511" y="2658308"/>
            <a:ext cx="2767013" cy="345877"/>
          </a:xfrm>
          <a:prstGeom prst="rect">
            <a:avLst/>
          </a:prstGeom>
          <a:noFill/>
          <a:ln/>
        </p:spPr>
        <p:txBody>
          <a:bodyPr wrap="none" rtlCol="0" anchor="t"/>
          <a:lstStyle/>
          <a:p>
            <a:pPr marL="0" indent="0">
              <a:lnSpc>
                <a:spcPts val="2723"/>
              </a:lnSpc>
              <a:buNone/>
            </a:pPr>
            <a:r>
              <a:rPr lang="en-US" sz="2179" dirty="0">
                <a:solidFill>
                  <a:srgbClr val="383838"/>
                </a:solidFill>
                <a:latin typeface="PT Serif" pitchFamily="34" charset="0"/>
                <a:ea typeface="PT Serif" pitchFamily="34" charset="-122"/>
                <a:cs typeface="PT Serif" pitchFamily="34" charset="-120"/>
              </a:rPr>
              <a:t>Smart Scheduling</a:t>
            </a:r>
            <a:endParaRPr lang="en-US" sz="2179" dirty="0"/>
          </a:p>
        </p:txBody>
      </p:sp>
      <p:sp>
        <p:nvSpPr>
          <p:cNvPr id="11" name="Text 8"/>
          <p:cNvSpPr/>
          <p:nvPr/>
        </p:nvSpPr>
        <p:spPr>
          <a:xfrm>
            <a:off x="10374511" y="3130629"/>
            <a:ext cx="3307318" cy="1349216"/>
          </a:xfrm>
          <a:prstGeom prst="rect">
            <a:avLst/>
          </a:prstGeom>
          <a:noFill/>
          <a:ln/>
        </p:spPr>
        <p:txBody>
          <a:bodyPr wrap="square" rtlCol="0" anchor="t"/>
          <a:lstStyle/>
          <a:p>
            <a:pPr marL="0" indent="0">
              <a:lnSpc>
                <a:spcPts val="2656"/>
              </a:lnSpc>
              <a:buNone/>
            </a:pPr>
            <a:r>
              <a:rPr lang="en-US" sz="1660" dirty="0">
                <a:solidFill>
                  <a:srgbClr val="383838"/>
                </a:solidFill>
                <a:latin typeface="DM Sans" pitchFamily="34" charset="0"/>
                <a:ea typeface="DM Sans" pitchFamily="34" charset="-122"/>
                <a:cs typeface="DM Sans" pitchFamily="34" charset="-120"/>
              </a:rPr>
              <a:t>IoT integration allows users to schedule wiper activation based on weather conditions, time of day, or personal preferences.</a:t>
            </a:r>
            <a:endParaRPr lang="en-US" sz="1660" dirty="0"/>
          </a:p>
        </p:txBody>
      </p:sp>
      <p:sp>
        <p:nvSpPr>
          <p:cNvPr id="12" name="Shape 9"/>
          <p:cNvSpPr/>
          <p:nvPr/>
        </p:nvSpPr>
        <p:spPr>
          <a:xfrm>
            <a:off x="6224230" y="4901327"/>
            <a:ext cx="3728799" cy="2580323"/>
          </a:xfrm>
          <a:prstGeom prst="roundRect">
            <a:avLst>
              <a:gd name="adj" fmla="val 1226"/>
            </a:avLst>
          </a:prstGeom>
          <a:solidFill>
            <a:srgbClr val="F2EEEE"/>
          </a:solidFill>
          <a:ln/>
        </p:spPr>
      </p:sp>
      <p:sp>
        <p:nvSpPr>
          <p:cNvPr id="13" name="Text 10"/>
          <p:cNvSpPr/>
          <p:nvPr/>
        </p:nvSpPr>
        <p:spPr>
          <a:xfrm>
            <a:off x="6434971" y="5112068"/>
            <a:ext cx="2767013" cy="345877"/>
          </a:xfrm>
          <a:prstGeom prst="rect">
            <a:avLst/>
          </a:prstGeom>
          <a:noFill/>
          <a:ln/>
        </p:spPr>
        <p:txBody>
          <a:bodyPr wrap="none" rtlCol="0" anchor="t"/>
          <a:lstStyle/>
          <a:p>
            <a:pPr marL="0" indent="0">
              <a:lnSpc>
                <a:spcPts val="2723"/>
              </a:lnSpc>
              <a:buNone/>
            </a:pPr>
            <a:r>
              <a:rPr lang="en-US" sz="2179" dirty="0">
                <a:solidFill>
                  <a:srgbClr val="383838"/>
                </a:solidFill>
                <a:latin typeface="PT Serif" pitchFamily="34" charset="0"/>
                <a:ea typeface="PT Serif" pitchFamily="34" charset="-122"/>
                <a:cs typeface="PT Serif" pitchFamily="34" charset="-120"/>
              </a:rPr>
              <a:t>Remote Control</a:t>
            </a:r>
            <a:endParaRPr lang="en-US" sz="2179" dirty="0"/>
          </a:p>
        </p:txBody>
      </p:sp>
      <p:sp>
        <p:nvSpPr>
          <p:cNvPr id="14" name="Text 11"/>
          <p:cNvSpPr/>
          <p:nvPr/>
        </p:nvSpPr>
        <p:spPr>
          <a:xfrm>
            <a:off x="6434971" y="5584388"/>
            <a:ext cx="3307318" cy="1686520"/>
          </a:xfrm>
          <a:prstGeom prst="rect">
            <a:avLst/>
          </a:prstGeom>
          <a:noFill/>
          <a:ln/>
        </p:spPr>
        <p:txBody>
          <a:bodyPr wrap="square" rtlCol="0" anchor="t"/>
          <a:lstStyle/>
          <a:p>
            <a:pPr marL="0" indent="0">
              <a:lnSpc>
                <a:spcPts val="2656"/>
              </a:lnSpc>
              <a:buNone/>
            </a:pPr>
            <a:r>
              <a:rPr lang="en-US" sz="1660" dirty="0">
                <a:solidFill>
                  <a:srgbClr val="383838"/>
                </a:solidFill>
                <a:latin typeface="DM Sans" pitchFamily="34" charset="0"/>
                <a:ea typeface="DM Sans" pitchFamily="34" charset="-122"/>
                <a:cs typeface="DM Sans" pitchFamily="34" charset="-120"/>
              </a:rPr>
              <a:t>The wiper system can be controlled remotely through a mobile app or web interface, providing convenience and added safety.</a:t>
            </a:r>
            <a:endParaRPr lang="en-US" sz="1660" dirty="0"/>
          </a:p>
        </p:txBody>
      </p:sp>
      <p:sp>
        <p:nvSpPr>
          <p:cNvPr id="15" name="Shape 12"/>
          <p:cNvSpPr/>
          <p:nvPr/>
        </p:nvSpPr>
        <p:spPr>
          <a:xfrm>
            <a:off x="10163770" y="4901327"/>
            <a:ext cx="3728799" cy="2580323"/>
          </a:xfrm>
          <a:prstGeom prst="roundRect">
            <a:avLst>
              <a:gd name="adj" fmla="val 1226"/>
            </a:avLst>
          </a:prstGeom>
          <a:solidFill>
            <a:srgbClr val="F2EEEE"/>
          </a:solidFill>
          <a:ln/>
        </p:spPr>
      </p:sp>
      <p:sp>
        <p:nvSpPr>
          <p:cNvPr id="16" name="Text 13"/>
          <p:cNvSpPr/>
          <p:nvPr/>
        </p:nvSpPr>
        <p:spPr>
          <a:xfrm>
            <a:off x="10374511" y="5112068"/>
            <a:ext cx="2767013" cy="345877"/>
          </a:xfrm>
          <a:prstGeom prst="rect">
            <a:avLst/>
          </a:prstGeom>
          <a:noFill/>
          <a:ln/>
        </p:spPr>
        <p:txBody>
          <a:bodyPr wrap="none" rtlCol="0" anchor="t"/>
          <a:lstStyle/>
          <a:p>
            <a:pPr marL="0" indent="0">
              <a:lnSpc>
                <a:spcPts val="2723"/>
              </a:lnSpc>
              <a:buNone/>
            </a:pPr>
            <a:r>
              <a:rPr lang="en-US" sz="2179" dirty="0">
                <a:solidFill>
                  <a:srgbClr val="383838"/>
                </a:solidFill>
                <a:latin typeface="PT Serif" pitchFamily="34" charset="0"/>
                <a:ea typeface="PT Serif" pitchFamily="34" charset="-122"/>
                <a:cs typeface="PT Serif" pitchFamily="34" charset="-120"/>
              </a:rPr>
              <a:t>Adaptive Behavior</a:t>
            </a:r>
            <a:endParaRPr lang="en-US" sz="2179" dirty="0"/>
          </a:p>
        </p:txBody>
      </p:sp>
      <p:sp>
        <p:nvSpPr>
          <p:cNvPr id="17" name="Text 14"/>
          <p:cNvSpPr/>
          <p:nvPr/>
        </p:nvSpPr>
        <p:spPr>
          <a:xfrm>
            <a:off x="10374511" y="5584388"/>
            <a:ext cx="3307318" cy="1349216"/>
          </a:xfrm>
          <a:prstGeom prst="rect">
            <a:avLst/>
          </a:prstGeom>
          <a:noFill/>
          <a:ln/>
        </p:spPr>
        <p:txBody>
          <a:bodyPr wrap="square" rtlCol="0" anchor="t"/>
          <a:lstStyle/>
          <a:p>
            <a:pPr marL="0" indent="0">
              <a:lnSpc>
                <a:spcPts val="2656"/>
              </a:lnSpc>
              <a:buNone/>
            </a:pPr>
            <a:r>
              <a:rPr lang="en-US" sz="1660" dirty="0">
                <a:solidFill>
                  <a:srgbClr val="383838"/>
                </a:solidFill>
                <a:latin typeface="DM Sans" pitchFamily="34" charset="0"/>
                <a:ea typeface="DM Sans" pitchFamily="34" charset="-122"/>
                <a:cs typeface="DM Sans" pitchFamily="34" charset="-120"/>
              </a:rPr>
              <a:t>The system can adjust wiper speed and interval based on the intensity of rainfall, ensuring optimal visibility.</a:t>
            </a:r>
            <a:endParaRPr lang="en-US" sz="166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5175" y="842843"/>
            <a:ext cx="7786449" cy="1272778"/>
          </a:xfrm>
          <a:prstGeom prst="rect">
            <a:avLst/>
          </a:prstGeom>
          <a:noFill/>
          <a:ln/>
        </p:spPr>
        <p:txBody>
          <a:bodyPr wrap="square" rtlCol="0" anchor="t"/>
          <a:lstStyle/>
          <a:p>
            <a:pPr marL="0" indent="0">
              <a:lnSpc>
                <a:spcPts val="5011"/>
              </a:lnSpc>
              <a:buNone/>
            </a:pPr>
            <a:r>
              <a:rPr lang="en-US" sz="4009" dirty="0">
                <a:solidFill>
                  <a:srgbClr val="020202"/>
                </a:solidFill>
                <a:latin typeface="PT Serif" pitchFamily="34" charset="0"/>
                <a:ea typeface="PT Serif" pitchFamily="34" charset="-122"/>
                <a:cs typeface="PT Serif" pitchFamily="34" charset="-120"/>
              </a:rPr>
              <a:t>Automating AC using CAN and IoT</a:t>
            </a:r>
            <a:endParaRPr lang="en-US" sz="4009" dirty="0"/>
          </a:p>
        </p:txBody>
      </p:sp>
      <p:pic>
        <p:nvPicPr>
          <p:cNvPr id="6" name="Image 1" descr="preencoded.png"/>
          <p:cNvPicPr>
            <a:picLocks noChangeAspect="1"/>
          </p:cNvPicPr>
          <p:nvPr/>
        </p:nvPicPr>
        <p:blipFill>
          <a:blip r:embed="rId4"/>
          <a:stretch>
            <a:fillRect/>
          </a:stretch>
        </p:blipFill>
        <p:spPr>
          <a:xfrm>
            <a:off x="6165175" y="2406491"/>
            <a:ext cx="484823" cy="484823"/>
          </a:xfrm>
          <a:prstGeom prst="rect">
            <a:avLst/>
          </a:prstGeom>
        </p:spPr>
      </p:pic>
      <p:sp>
        <p:nvSpPr>
          <p:cNvPr id="7" name="Text 3"/>
          <p:cNvSpPr/>
          <p:nvPr/>
        </p:nvSpPr>
        <p:spPr>
          <a:xfrm>
            <a:off x="6165175" y="3085267"/>
            <a:ext cx="2798564" cy="318135"/>
          </a:xfrm>
          <a:prstGeom prst="rect">
            <a:avLst/>
          </a:prstGeom>
          <a:noFill/>
          <a:ln/>
        </p:spPr>
        <p:txBody>
          <a:bodyPr wrap="none" rtlCol="0" anchor="t"/>
          <a:lstStyle/>
          <a:p>
            <a:pPr marL="0" indent="0" algn="l">
              <a:lnSpc>
                <a:spcPts val="2506"/>
              </a:lnSpc>
              <a:buNone/>
            </a:pPr>
            <a:r>
              <a:rPr lang="en-US" sz="2005" dirty="0">
                <a:solidFill>
                  <a:srgbClr val="383838"/>
                </a:solidFill>
                <a:latin typeface="PT Serif" pitchFamily="34" charset="0"/>
                <a:ea typeface="PT Serif" pitchFamily="34" charset="-122"/>
                <a:cs typeface="PT Serif" pitchFamily="34" charset="-120"/>
              </a:rPr>
              <a:t>Temperature Monitoring</a:t>
            </a:r>
            <a:endParaRPr lang="en-US" sz="2005" dirty="0"/>
          </a:p>
        </p:txBody>
      </p:sp>
      <p:sp>
        <p:nvSpPr>
          <p:cNvPr id="8" name="Text 4"/>
          <p:cNvSpPr/>
          <p:nvPr/>
        </p:nvSpPr>
        <p:spPr>
          <a:xfrm>
            <a:off x="6165175" y="3519726"/>
            <a:ext cx="3747730" cy="930831"/>
          </a:xfrm>
          <a:prstGeom prst="rect">
            <a:avLst/>
          </a:prstGeom>
          <a:noFill/>
          <a:ln/>
        </p:spPr>
        <p:txBody>
          <a:bodyPr wrap="square" rtlCol="0" anchor="t"/>
          <a:lstStyle/>
          <a:p>
            <a:pPr marL="0" indent="0" algn="l">
              <a:lnSpc>
                <a:spcPts val="2444"/>
              </a:lnSpc>
              <a:buNone/>
            </a:pPr>
            <a:r>
              <a:rPr lang="en-US" sz="1527" dirty="0">
                <a:solidFill>
                  <a:srgbClr val="383838"/>
                </a:solidFill>
                <a:latin typeface="DM Sans" pitchFamily="34" charset="0"/>
                <a:ea typeface="DM Sans" pitchFamily="34" charset="-122"/>
                <a:cs typeface="DM Sans" pitchFamily="34" charset="-120"/>
              </a:rPr>
              <a:t>CAN-connected sensors can detect the cabin temperature and relay this information to the IoT system.</a:t>
            </a:r>
            <a:endParaRPr lang="en-US" sz="1527" dirty="0"/>
          </a:p>
        </p:txBody>
      </p:sp>
      <p:pic>
        <p:nvPicPr>
          <p:cNvPr id="9" name="Image 2" descr="preencoded.png"/>
          <p:cNvPicPr>
            <a:picLocks noChangeAspect="1"/>
          </p:cNvPicPr>
          <p:nvPr/>
        </p:nvPicPr>
        <p:blipFill>
          <a:blip r:embed="rId5"/>
          <a:stretch>
            <a:fillRect/>
          </a:stretch>
        </p:blipFill>
        <p:spPr>
          <a:xfrm>
            <a:off x="10203775" y="2406491"/>
            <a:ext cx="484823" cy="484823"/>
          </a:xfrm>
          <a:prstGeom prst="rect">
            <a:avLst/>
          </a:prstGeom>
        </p:spPr>
      </p:pic>
      <p:sp>
        <p:nvSpPr>
          <p:cNvPr id="10" name="Text 5"/>
          <p:cNvSpPr/>
          <p:nvPr/>
        </p:nvSpPr>
        <p:spPr>
          <a:xfrm>
            <a:off x="10203775" y="3085267"/>
            <a:ext cx="2655570" cy="318135"/>
          </a:xfrm>
          <a:prstGeom prst="rect">
            <a:avLst/>
          </a:prstGeom>
          <a:noFill/>
          <a:ln/>
        </p:spPr>
        <p:txBody>
          <a:bodyPr wrap="none" rtlCol="0" anchor="t"/>
          <a:lstStyle/>
          <a:p>
            <a:pPr marL="0" indent="0" algn="l">
              <a:lnSpc>
                <a:spcPts val="2506"/>
              </a:lnSpc>
              <a:buNone/>
            </a:pPr>
            <a:r>
              <a:rPr lang="en-US" sz="2005" dirty="0">
                <a:solidFill>
                  <a:srgbClr val="383838"/>
                </a:solidFill>
                <a:latin typeface="PT Serif" pitchFamily="34" charset="0"/>
                <a:ea typeface="PT Serif" pitchFamily="34" charset="-122"/>
                <a:cs typeface="PT Serif" pitchFamily="34" charset="-120"/>
              </a:rPr>
              <a:t>Automated Adjustment</a:t>
            </a:r>
            <a:endParaRPr lang="en-US" sz="2005" dirty="0"/>
          </a:p>
        </p:txBody>
      </p:sp>
      <p:sp>
        <p:nvSpPr>
          <p:cNvPr id="11" name="Text 6"/>
          <p:cNvSpPr/>
          <p:nvPr/>
        </p:nvSpPr>
        <p:spPr>
          <a:xfrm>
            <a:off x="10203775" y="3519726"/>
            <a:ext cx="3747849" cy="930831"/>
          </a:xfrm>
          <a:prstGeom prst="rect">
            <a:avLst/>
          </a:prstGeom>
          <a:noFill/>
          <a:ln/>
        </p:spPr>
        <p:txBody>
          <a:bodyPr wrap="square" rtlCol="0" anchor="t"/>
          <a:lstStyle/>
          <a:p>
            <a:pPr marL="0" indent="0" algn="l">
              <a:lnSpc>
                <a:spcPts val="2444"/>
              </a:lnSpc>
              <a:buNone/>
            </a:pPr>
            <a:r>
              <a:rPr lang="en-US" sz="1527" dirty="0">
                <a:solidFill>
                  <a:srgbClr val="383838"/>
                </a:solidFill>
                <a:latin typeface="DM Sans" pitchFamily="34" charset="0"/>
                <a:ea typeface="DM Sans" pitchFamily="34" charset="-122"/>
                <a:cs typeface="DM Sans" pitchFamily="34" charset="-120"/>
              </a:rPr>
              <a:t>The IoT system can then automatically adjust the air conditioning settings to maintain the desired temperature.</a:t>
            </a:r>
            <a:endParaRPr lang="en-US" sz="1527" dirty="0"/>
          </a:p>
        </p:txBody>
      </p:sp>
      <p:pic>
        <p:nvPicPr>
          <p:cNvPr id="12" name="Image 3" descr="preencoded.png"/>
          <p:cNvPicPr>
            <a:picLocks noChangeAspect="1"/>
          </p:cNvPicPr>
          <p:nvPr/>
        </p:nvPicPr>
        <p:blipFill>
          <a:blip r:embed="rId6"/>
          <a:stretch>
            <a:fillRect/>
          </a:stretch>
        </p:blipFill>
        <p:spPr>
          <a:xfrm>
            <a:off x="6165175" y="5032415"/>
            <a:ext cx="484823" cy="484823"/>
          </a:xfrm>
          <a:prstGeom prst="rect">
            <a:avLst/>
          </a:prstGeom>
        </p:spPr>
      </p:pic>
      <p:sp>
        <p:nvSpPr>
          <p:cNvPr id="13" name="Text 7"/>
          <p:cNvSpPr/>
          <p:nvPr/>
        </p:nvSpPr>
        <p:spPr>
          <a:xfrm>
            <a:off x="6165175" y="5711190"/>
            <a:ext cx="2545675" cy="318135"/>
          </a:xfrm>
          <a:prstGeom prst="rect">
            <a:avLst/>
          </a:prstGeom>
          <a:noFill/>
          <a:ln/>
        </p:spPr>
        <p:txBody>
          <a:bodyPr wrap="none" rtlCol="0" anchor="t"/>
          <a:lstStyle/>
          <a:p>
            <a:pPr marL="0" indent="0" algn="l">
              <a:lnSpc>
                <a:spcPts val="2506"/>
              </a:lnSpc>
              <a:buNone/>
            </a:pPr>
            <a:r>
              <a:rPr lang="en-US" sz="2005" dirty="0">
                <a:solidFill>
                  <a:srgbClr val="383838"/>
                </a:solidFill>
                <a:latin typeface="PT Serif" pitchFamily="34" charset="0"/>
                <a:ea typeface="PT Serif" pitchFamily="34" charset="-122"/>
                <a:cs typeface="PT Serif" pitchFamily="34" charset="-120"/>
              </a:rPr>
              <a:t>Remote Control</a:t>
            </a:r>
            <a:endParaRPr lang="en-US" sz="2005" dirty="0"/>
          </a:p>
        </p:txBody>
      </p:sp>
      <p:sp>
        <p:nvSpPr>
          <p:cNvPr id="14" name="Text 8"/>
          <p:cNvSpPr/>
          <p:nvPr/>
        </p:nvSpPr>
        <p:spPr>
          <a:xfrm>
            <a:off x="6165175" y="6145649"/>
            <a:ext cx="3747730" cy="930831"/>
          </a:xfrm>
          <a:prstGeom prst="rect">
            <a:avLst/>
          </a:prstGeom>
          <a:noFill/>
          <a:ln/>
        </p:spPr>
        <p:txBody>
          <a:bodyPr wrap="square" rtlCol="0" anchor="t"/>
          <a:lstStyle/>
          <a:p>
            <a:pPr marL="0" indent="0" algn="l">
              <a:lnSpc>
                <a:spcPts val="2444"/>
              </a:lnSpc>
              <a:buNone/>
            </a:pPr>
            <a:r>
              <a:rPr lang="en-US" sz="1527" dirty="0">
                <a:solidFill>
                  <a:srgbClr val="383838"/>
                </a:solidFill>
                <a:latin typeface="DM Sans" pitchFamily="34" charset="0"/>
                <a:ea typeface="DM Sans" pitchFamily="34" charset="-122"/>
                <a:cs typeface="DM Sans" pitchFamily="34" charset="-120"/>
              </a:rPr>
              <a:t>Users can also remotely control the AC system through a mobile app or web interface, providing added convenience.</a:t>
            </a:r>
            <a:endParaRPr lang="en-US" sz="1527" dirty="0"/>
          </a:p>
        </p:txBody>
      </p:sp>
      <p:pic>
        <p:nvPicPr>
          <p:cNvPr id="15" name="Image 4" descr="preencoded.png"/>
          <p:cNvPicPr>
            <a:picLocks noChangeAspect="1"/>
          </p:cNvPicPr>
          <p:nvPr/>
        </p:nvPicPr>
        <p:blipFill>
          <a:blip r:embed="rId7"/>
          <a:stretch>
            <a:fillRect/>
          </a:stretch>
        </p:blipFill>
        <p:spPr>
          <a:xfrm>
            <a:off x="10203775" y="5032415"/>
            <a:ext cx="484823" cy="484823"/>
          </a:xfrm>
          <a:prstGeom prst="rect">
            <a:avLst/>
          </a:prstGeom>
        </p:spPr>
      </p:pic>
      <p:sp>
        <p:nvSpPr>
          <p:cNvPr id="16" name="Text 9"/>
          <p:cNvSpPr/>
          <p:nvPr/>
        </p:nvSpPr>
        <p:spPr>
          <a:xfrm>
            <a:off x="10203775" y="5711190"/>
            <a:ext cx="2545675" cy="318135"/>
          </a:xfrm>
          <a:prstGeom prst="rect">
            <a:avLst/>
          </a:prstGeom>
          <a:noFill/>
          <a:ln/>
        </p:spPr>
        <p:txBody>
          <a:bodyPr wrap="none" rtlCol="0" anchor="t"/>
          <a:lstStyle/>
          <a:p>
            <a:pPr marL="0" indent="0" algn="l">
              <a:lnSpc>
                <a:spcPts val="2506"/>
              </a:lnSpc>
              <a:buNone/>
            </a:pPr>
            <a:r>
              <a:rPr lang="en-US" sz="2005" dirty="0">
                <a:solidFill>
                  <a:srgbClr val="383838"/>
                </a:solidFill>
                <a:latin typeface="PT Serif" pitchFamily="34" charset="0"/>
                <a:ea typeface="PT Serif" pitchFamily="34" charset="-122"/>
                <a:cs typeface="PT Serif" pitchFamily="34" charset="-120"/>
              </a:rPr>
              <a:t>Energy Optimization</a:t>
            </a:r>
            <a:endParaRPr lang="en-US" sz="2005" dirty="0"/>
          </a:p>
        </p:txBody>
      </p:sp>
      <p:sp>
        <p:nvSpPr>
          <p:cNvPr id="17" name="Text 10"/>
          <p:cNvSpPr/>
          <p:nvPr/>
        </p:nvSpPr>
        <p:spPr>
          <a:xfrm>
            <a:off x="10203775" y="6145649"/>
            <a:ext cx="3747849" cy="1241108"/>
          </a:xfrm>
          <a:prstGeom prst="rect">
            <a:avLst/>
          </a:prstGeom>
          <a:noFill/>
          <a:ln/>
        </p:spPr>
        <p:txBody>
          <a:bodyPr wrap="square" rtlCol="0" anchor="t"/>
          <a:lstStyle/>
          <a:p>
            <a:pPr marL="0" indent="0" algn="l">
              <a:lnSpc>
                <a:spcPts val="2444"/>
              </a:lnSpc>
              <a:buNone/>
            </a:pPr>
            <a:r>
              <a:rPr lang="en-US" sz="1527" dirty="0">
                <a:solidFill>
                  <a:srgbClr val="383838"/>
                </a:solidFill>
                <a:latin typeface="DM Sans" pitchFamily="34" charset="0"/>
                <a:ea typeface="DM Sans" pitchFamily="34" charset="-122"/>
                <a:cs typeface="DM Sans" pitchFamily="34" charset="-120"/>
              </a:rPr>
              <a:t>The system can optimize energy usage by adjusting the AC based on factors like outdoor temperature and vehicle occupancy.</a:t>
            </a:r>
            <a:endParaRPr lang="en-US" sz="152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p:cNvSpPr/>
          <p:nvPr/>
        </p:nvSpPr>
        <p:spPr>
          <a:xfrm>
            <a:off x="657156" y="647920"/>
            <a:ext cx="5954197" cy="744260"/>
          </a:xfrm>
          <a:prstGeom prst="rect">
            <a:avLst/>
          </a:prstGeom>
          <a:noFill/>
          <a:ln/>
        </p:spPr>
        <p:txBody>
          <a:bodyPr wrap="none" rtlCol="0" anchor="t"/>
          <a:lstStyle/>
          <a:p>
            <a:pPr marL="0" indent="0">
              <a:lnSpc>
                <a:spcPts val="5860"/>
              </a:lnSpc>
              <a:buNone/>
            </a:pPr>
            <a:r>
              <a:rPr lang="en-US" sz="4688" dirty="0">
                <a:solidFill>
                  <a:srgbClr val="020202"/>
                </a:solidFill>
                <a:latin typeface="PT Serif" pitchFamily="34" charset="0"/>
                <a:ea typeface="PT Serif" pitchFamily="34" charset="-122"/>
                <a:cs typeface="PT Serif" pitchFamily="34" charset="-120"/>
              </a:rPr>
              <a:t>CAN Implementation</a:t>
            </a:r>
            <a:endParaRPr lang="en-US" sz="4688"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057" y="1747193"/>
            <a:ext cx="9078592" cy="4525006"/>
          </a:xfrm>
          <a:prstGeom prst="rect">
            <a:avLst/>
          </a:prstGeom>
        </p:spPr>
      </p:pic>
    </p:spTree>
    <p:extLst>
      <p:ext uri="{BB962C8B-B14F-4D97-AF65-F5344CB8AC3E}">
        <p14:creationId xmlns:p14="http://schemas.microsoft.com/office/powerpoint/2010/main" val="26716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1950" y="2714625"/>
            <a:ext cx="6286500" cy="2800350"/>
          </a:xfrm>
          <a:prstGeom prst="rect">
            <a:avLst/>
          </a:prstGeom>
        </p:spPr>
      </p:pic>
    </p:spTree>
    <p:extLst>
      <p:ext uri="{BB962C8B-B14F-4D97-AF65-F5344CB8AC3E}">
        <p14:creationId xmlns:p14="http://schemas.microsoft.com/office/powerpoint/2010/main" val="385795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878531" y="614414"/>
            <a:ext cx="7633117" cy="62641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75877" y="1761796"/>
            <a:ext cx="9278645" cy="4706007"/>
          </a:xfrm>
          <a:prstGeom prst="rect">
            <a:avLst/>
          </a:prstGeom>
        </p:spPr>
      </p:pic>
    </p:spTree>
    <p:extLst>
      <p:ext uri="{BB962C8B-B14F-4D97-AF65-F5344CB8AC3E}">
        <p14:creationId xmlns:p14="http://schemas.microsoft.com/office/powerpoint/2010/main" val="378434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1018</Words>
  <Application>Microsoft Office PowerPoint</Application>
  <PresentationFormat>Custom</PresentationFormat>
  <Paragraphs>151</Paragraphs>
  <Slides>22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DM Sans</vt:lpstr>
      <vt:lpstr>PT Serif</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vipulsurte77@outlook.com</cp:lastModifiedBy>
  <cp:revision>6</cp:revision>
  <dcterms:created xsi:type="dcterms:W3CDTF">2024-08-12T14:34:54Z</dcterms:created>
  <dcterms:modified xsi:type="dcterms:W3CDTF">2024-08-13T08:34:46Z</dcterms:modified>
</cp:coreProperties>
</file>